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81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0211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First Steps to Investing: A Beginner’s Guide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6861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Save prudently and invest wisely. This guide covers investor education, capital markets, mutual funds, and more.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14957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Learn about government schemes, avoiding dubious investments, and investor grievance redressal.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614743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6155055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56440" y="6130528"/>
            <a:ext cx="380821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CMA Gaurav Chandaliya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99629"/>
            <a:ext cx="97196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Mantras for Wise Investing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861917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436489" y="58937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Life-Cycle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384131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Adjust risk with age.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254704" y="4861917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897523" y="58937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Due Diligence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384131"/>
            <a:ext cx="41208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Take informed decisions.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715738" y="4861917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0108525" y="5893713"/>
            <a:ext cx="33350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Strong Companies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6384131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Invest in solid firms.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93790" y="700218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Follow these mantras for smart investing. Seek help for grievances.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44247"/>
            <a:ext cx="100451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Why is Investing Important?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20001"/>
            <a:ext cx="37328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Savings vs. Investing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40114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Investments can outpace inflation, unlike savings accounts.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20001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Power of Compounding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75547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early to maximize wealth creation through compounding.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20001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Investment Objectives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75547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Balance safety, returns, and liquidity based on your needs.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1889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Capital Market Basics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7661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611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Equity Shares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410146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Become a part owner and share in company profits.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37661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3611047"/>
            <a:ext cx="31496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Debentures/Bond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410146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Receive assured income with specified interest rates.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288518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5229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IPOs and FPOs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013371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Invest in companies raising capital from the public.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945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Mutual Funds Explained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5227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179088"/>
            <a:ext cx="47482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Professional Management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66950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Funds are managed by experts.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31315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539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Diversification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503039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Invest in various instruments.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67404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900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NAV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39127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 performance with Net Asset Value.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3261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Company Fixed Deposits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84548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65260" y="388798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845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Higher Returns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43358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Offer attractive interest rates.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84548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256937" y="388798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845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Unsecured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43358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Carry higher risk than bank deposits.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5436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65260" y="55861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543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Credit Ratings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03408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Check ratings for safety assessment.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6725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Planning for Retirement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2624971"/>
            <a:ext cx="30480" cy="4737378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5" name="Shape 2"/>
          <p:cNvSpPr/>
          <p:nvPr/>
        </p:nvSpPr>
        <p:spPr>
          <a:xfrm>
            <a:off x="6760012" y="312003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6" name="Shape 3"/>
          <p:cNvSpPr/>
          <p:nvPr/>
        </p:nvSpPr>
        <p:spPr>
          <a:xfrm>
            <a:off x="6280190" y="288012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365260" y="292262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669411" y="2851785"/>
            <a:ext cx="47336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New Pension System (NPS)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69411" y="3342203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 a retirement corpus with regular contributions.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760012" y="4653796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11" name="Shape 8"/>
          <p:cNvSpPr/>
          <p:nvPr/>
        </p:nvSpPr>
        <p:spPr>
          <a:xfrm>
            <a:off x="6280190" y="44138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365260" y="445639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669411" y="4385548"/>
            <a:ext cx="35396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Investment Options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669411" y="4875967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Choose equity, government securities, or non-government debt.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760012" y="6550462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16" name="Shape 13"/>
          <p:cNvSpPr/>
          <p:nvPr/>
        </p:nvSpPr>
        <p:spPr>
          <a:xfrm>
            <a:off x="6280190" y="631055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365260" y="635305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669411" y="62822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Annuity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669411" y="6772632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Receive monthly pension after age 60.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7225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Understanding Insurance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629978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423767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Term Life Insurance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5268516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Provides lump sum to beneficiary upon death.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62997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4423767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Endowment Policies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5268516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Lump sum on death or policy expiry.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629978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4423767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ULIP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4914186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Combines risk cover and investment.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121197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Government Investment Schemes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9834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NSC</a:t>
            </a:r>
            <a:endParaRPr lang="en-US" sz="2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26731" y="286750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9937790" y="29834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PPF</a:t>
            </a:r>
            <a:endParaRPr lang="en-US" sz="22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452604" y="325600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5"/>
          <p:cNvSpPr/>
          <p:nvPr/>
        </p:nvSpPr>
        <p:spPr>
          <a:xfrm>
            <a:off x="9937790" y="54360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POS</a:t>
            </a:r>
            <a:endParaRPr lang="en-US" sz="22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064103" y="5481876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50" dirty="0"/>
          </a:p>
        </p:txBody>
      </p:sp>
      <p:sp>
        <p:nvSpPr>
          <p:cNvPr id="12" name="Text 7"/>
          <p:cNvSpPr/>
          <p:nvPr/>
        </p:nvSpPr>
        <p:spPr>
          <a:xfrm>
            <a:off x="1857256" y="54360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KVP</a:t>
            </a:r>
            <a:endParaRPr lang="en-US" sz="22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838230" y="5093375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4</a:t>
            </a:r>
            <a:endParaRPr lang="en-US" sz="2650" dirty="0"/>
          </a:p>
        </p:txBody>
      </p:sp>
      <p:sp>
        <p:nvSpPr>
          <p:cNvPr id="15" name="Text 9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Explore National Savings Certificates, Public Provident Fund, and more.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99285"/>
            <a:ext cx="85058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Avoid Dubious Schemes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061692"/>
            <a:ext cx="2173724" cy="807958"/>
          </a:xfrm>
          <a:prstGeom prst="roundRect">
            <a:avLst>
              <a:gd name="adj" fmla="val 1179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721167" y="3266361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3194328" y="3288506"/>
            <a:ext cx="32492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Money Circulation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3080861" y="3854410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7" name="Shape 5"/>
          <p:cNvSpPr/>
          <p:nvPr/>
        </p:nvSpPr>
        <p:spPr>
          <a:xfrm>
            <a:off x="793790" y="3982998"/>
            <a:ext cx="4347567" cy="807958"/>
          </a:xfrm>
          <a:prstGeom prst="roundRect">
            <a:avLst>
              <a:gd name="adj" fmla="val 1179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808089" y="4187666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500" dirty="0"/>
          </a:p>
        </p:txBody>
      </p:sp>
      <p:sp>
        <p:nvSpPr>
          <p:cNvPr id="9" name="Text 7"/>
          <p:cNvSpPr/>
          <p:nvPr/>
        </p:nvSpPr>
        <p:spPr>
          <a:xfrm>
            <a:off x="5368171" y="4209812"/>
            <a:ext cx="19221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Chit Funds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5254704" y="4775716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11" name="Shape 9"/>
          <p:cNvSpPr/>
          <p:nvPr/>
        </p:nvSpPr>
        <p:spPr>
          <a:xfrm>
            <a:off x="793790" y="4904303"/>
            <a:ext cx="6521410" cy="807958"/>
          </a:xfrm>
          <a:prstGeom prst="roundRect">
            <a:avLst>
              <a:gd name="adj" fmla="val 1179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895011" y="5108972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500" dirty="0"/>
          </a:p>
        </p:txBody>
      </p:sp>
      <p:sp>
        <p:nvSpPr>
          <p:cNvPr id="13" name="Text 11"/>
          <p:cNvSpPr/>
          <p:nvPr/>
        </p:nvSpPr>
        <p:spPr>
          <a:xfrm>
            <a:off x="7542014" y="5131118"/>
            <a:ext cx="39822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Plantation Companies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93790" y="596741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 cautious of schemes promising quick riches. These are often unsecured and illegal.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Custom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Unbounded Bold</vt:lpstr>
      <vt:lpstr>Calibri</vt:lpstr>
      <vt:lpstr>Arial</vt:lpstr>
      <vt:lpstr>Open Sans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</cp:revision>
  <dcterms:created xsi:type="dcterms:W3CDTF">2025-03-21T06:31:03Z</dcterms:created>
  <dcterms:modified xsi:type="dcterms:W3CDTF">2025-04-01T06:49:41Z</dcterms:modified>
</cp:coreProperties>
</file>