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2" r:id="rId1"/>
  </p:sldMasterIdLst>
  <p:notesMasterIdLst>
    <p:notesMasterId r:id="rId33"/>
  </p:notesMasterIdLst>
  <p:handoutMasterIdLst>
    <p:handoutMasterId r:id="rId34"/>
  </p:handoutMasterIdLst>
  <p:sldIdLst>
    <p:sldId id="256" r:id="rId2"/>
    <p:sldId id="28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85" r:id="rId24"/>
    <p:sldId id="286" r:id="rId25"/>
    <p:sldId id="287" r:id="rId26"/>
    <p:sldId id="284" r:id="rId27"/>
    <p:sldId id="283" r:id="rId28"/>
    <p:sldId id="282" r:id="rId29"/>
    <p:sldId id="281" r:id="rId30"/>
    <p:sldId id="280" r:id="rId31"/>
    <p:sldId id="279" r:id="rId32"/>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3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fld id="{28AEE3DB-3F7D-4E97-8099-12E41E15AF1D}" type="datetime1">
              <a:rPr lang="en-US" smtClean="0"/>
              <a:t>3/22/2025</a:t>
            </a:fld>
            <a:endParaRPr lang="en-US"/>
          </a:p>
        </p:txBody>
      </p:sp>
      <p:sp>
        <p:nvSpPr>
          <p:cNvPr id="4" name="Footer Placeholder 3"/>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061E77F9-ABC8-4B64-998C-58479670802D}" type="slidenum">
              <a:rPr lang="en-US" smtClean="0"/>
              <a:t>‹#›</a:t>
            </a:fld>
            <a:endParaRPr lang="en-US"/>
          </a:p>
        </p:txBody>
      </p:sp>
    </p:spTree>
    <p:extLst>
      <p:ext uri="{BB962C8B-B14F-4D97-AF65-F5344CB8AC3E}">
        <p14:creationId xmlns:p14="http://schemas.microsoft.com/office/powerpoint/2010/main" val="3338421405"/>
      </p:ext>
    </p:extLst>
  </p:cSld>
  <p:clrMap bg1="lt1" tx1="dk1" bg2="lt2" tx2="dk2" accent1="accent1" accent2="accent2" accent3="accent3" accent4="accent4" accent5="accent5" accent6="accent6" hlink="hlink" folHlink="folHlink"/>
  <p:hf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624737BE-271C-4C83-BB6C-CCE22A2BCFDB}" type="datetime1">
              <a:rPr lang="en-US" smtClean="0"/>
              <a:t>3/22/2025</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CF95A83D-A419-4169-9B1C-97568A310350}" type="slidenum">
              <a:rPr lang="en-US" smtClean="0"/>
              <a:t>‹#›</a:t>
            </a:fld>
            <a:endParaRPr lang="en-US"/>
          </a:p>
        </p:txBody>
      </p:sp>
    </p:spTree>
    <p:extLst>
      <p:ext uri="{BB962C8B-B14F-4D97-AF65-F5344CB8AC3E}">
        <p14:creationId xmlns:p14="http://schemas.microsoft.com/office/powerpoint/2010/main" val="3546265546"/>
      </p:ext>
    </p:extLst>
  </p:cSld>
  <p:clrMap bg1="lt1" tx1="dk1" bg2="lt2" tx2="dk2" accent1="accent1" accent2="accent2" accent3="accent3" accent4="accent4" accent5="accent5" accent6="accent6" hlink="hlink" folHlink="folHlink"/>
  <p:hf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CF95A83D-A419-4169-9B1C-97568A310350}" type="slidenum">
              <a:rPr lang="en-US" smtClean="0"/>
              <a:t>5</a:t>
            </a:fld>
            <a:endParaRPr lang="en-US"/>
          </a:p>
        </p:txBody>
      </p:sp>
      <p:sp>
        <p:nvSpPr>
          <p:cNvPr id="6" name="Date Placeholder 5"/>
          <p:cNvSpPr>
            <a:spLocks noGrp="1"/>
          </p:cNvSpPr>
          <p:nvPr>
            <p:ph type="dt" idx="12"/>
          </p:nvPr>
        </p:nvSpPr>
        <p:spPr/>
        <p:txBody>
          <a:bodyPr/>
          <a:lstStyle/>
          <a:p>
            <a:fld id="{AFA1B163-28EF-4667-A1DC-118B99173205}" type="datetime1">
              <a:rPr lang="en-US" smtClean="0"/>
              <a:t>3/22/2025</a:t>
            </a:fld>
            <a:endParaRPr lang="en-US"/>
          </a:p>
        </p:txBody>
      </p:sp>
    </p:spTree>
    <p:extLst>
      <p:ext uri="{BB962C8B-B14F-4D97-AF65-F5344CB8AC3E}">
        <p14:creationId xmlns:p14="http://schemas.microsoft.com/office/powerpoint/2010/main" val="33671167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F95A83D-A419-4169-9B1C-97568A310350}" type="slidenum">
              <a:rPr lang="en-US" smtClean="0"/>
              <a:t>6</a:t>
            </a:fld>
            <a:endParaRPr lang="en-US"/>
          </a:p>
        </p:txBody>
      </p:sp>
      <p:sp>
        <p:nvSpPr>
          <p:cNvPr id="5" name="Header Placeholder 4"/>
          <p:cNvSpPr>
            <a:spLocks noGrp="1"/>
          </p:cNvSpPr>
          <p:nvPr>
            <p:ph type="hdr" sz="quarter" idx="11"/>
          </p:nvPr>
        </p:nvSpPr>
        <p:spPr/>
        <p:txBody>
          <a:bodyPr/>
          <a:lstStyle/>
          <a:p>
            <a:endParaRPr lang="en-US"/>
          </a:p>
        </p:txBody>
      </p:sp>
      <p:sp>
        <p:nvSpPr>
          <p:cNvPr id="6" name="Date Placeholder 5"/>
          <p:cNvSpPr>
            <a:spLocks noGrp="1"/>
          </p:cNvSpPr>
          <p:nvPr>
            <p:ph type="dt" idx="12"/>
          </p:nvPr>
        </p:nvSpPr>
        <p:spPr/>
        <p:txBody>
          <a:bodyPr/>
          <a:lstStyle/>
          <a:p>
            <a:fld id="{0572D4B7-8EFA-4598-9F93-CAE4B0993456}" type="datetime1">
              <a:rPr lang="en-US" smtClean="0"/>
              <a:t>3/22/2025</a:t>
            </a:fld>
            <a:endParaRPr lang="en-US"/>
          </a:p>
        </p:txBody>
      </p:sp>
    </p:spTree>
    <p:extLst>
      <p:ext uri="{BB962C8B-B14F-4D97-AF65-F5344CB8AC3E}">
        <p14:creationId xmlns:p14="http://schemas.microsoft.com/office/powerpoint/2010/main" val="29711118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F95A83D-A419-4169-9B1C-97568A310350}" type="slidenum">
              <a:rPr lang="en-US" smtClean="0"/>
              <a:t>7</a:t>
            </a:fld>
            <a:endParaRPr lang="en-US"/>
          </a:p>
        </p:txBody>
      </p:sp>
      <p:sp>
        <p:nvSpPr>
          <p:cNvPr id="5" name="Header Placeholder 4"/>
          <p:cNvSpPr>
            <a:spLocks noGrp="1"/>
          </p:cNvSpPr>
          <p:nvPr>
            <p:ph type="hdr" sz="quarter" idx="11"/>
          </p:nvPr>
        </p:nvSpPr>
        <p:spPr/>
        <p:txBody>
          <a:bodyPr/>
          <a:lstStyle/>
          <a:p>
            <a:endParaRPr lang="en-US"/>
          </a:p>
        </p:txBody>
      </p:sp>
      <p:sp>
        <p:nvSpPr>
          <p:cNvPr id="6" name="Date Placeholder 5"/>
          <p:cNvSpPr>
            <a:spLocks noGrp="1"/>
          </p:cNvSpPr>
          <p:nvPr>
            <p:ph type="dt" idx="12"/>
          </p:nvPr>
        </p:nvSpPr>
        <p:spPr/>
        <p:txBody>
          <a:bodyPr/>
          <a:lstStyle/>
          <a:p>
            <a:fld id="{92AEBC5E-DCD5-418C-A092-6CFC7AC71D49}" type="datetime1">
              <a:rPr lang="en-US" smtClean="0"/>
              <a:t>3/22/2025</a:t>
            </a:fld>
            <a:endParaRPr lang="en-US"/>
          </a:p>
        </p:txBody>
      </p:sp>
    </p:spTree>
    <p:extLst>
      <p:ext uri="{BB962C8B-B14F-4D97-AF65-F5344CB8AC3E}">
        <p14:creationId xmlns:p14="http://schemas.microsoft.com/office/powerpoint/2010/main" val="11257392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D7CA03E-5727-4E11-A615-8EF5320C8256}" type="datetime1">
              <a:rPr lang="en-US" smtClean="0"/>
              <a:t>3/22/2025</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2285995-1F1A-40AC-9683-3732EB428E6A}" type="slidenum">
              <a:rPr lang="en-US" smtClean="0"/>
              <a:t>‹#›</a:t>
            </a:fld>
            <a:endParaRPr lang="en-US"/>
          </a:p>
        </p:txBody>
      </p:sp>
    </p:spTree>
    <p:extLst>
      <p:ext uri="{BB962C8B-B14F-4D97-AF65-F5344CB8AC3E}">
        <p14:creationId xmlns:p14="http://schemas.microsoft.com/office/powerpoint/2010/main" val="3659743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A24D156-BB01-4C91-8AAA-7AC552D3D479}" type="datetime1">
              <a:rPr lang="en-US" smtClean="0"/>
              <a:t>3/22/2025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2285995-1F1A-40AC-9683-3732EB428E6A}" type="slidenum">
              <a:rPr lang="en-US" smtClean="0"/>
              <a:t>‹#›</a:t>
            </a:fld>
            <a:endParaRPr lang="en-US"/>
          </a:p>
        </p:txBody>
      </p:sp>
    </p:spTree>
    <p:extLst>
      <p:ext uri="{BB962C8B-B14F-4D97-AF65-F5344CB8AC3E}">
        <p14:creationId xmlns:p14="http://schemas.microsoft.com/office/powerpoint/2010/main" val="11838740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4D4FF1-742D-4FB8-914E-8C33CB5C4103}" type="datetime1">
              <a:rPr lang="en-US" smtClean="0"/>
              <a:t>3/22/2025</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2285995-1F1A-40AC-9683-3732EB428E6A}"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145470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4DAB714A-AAA5-485E-A7EC-1C1C43AFA773}" type="datetime1">
              <a:rPr lang="en-US" smtClean="0"/>
              <a:t>3/22/2025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2285995-1F1A-40AC-9683-3732EB428E6A}" type="slidenum">
              <a:rPr lang="en-US" smtClean="0"/>
              <a:t>‹#›</a:t>
            </a:fld>
            <a:endParaRPr lang="en-US"/>
          </a:p>
        </p:txBody>
      </p:sp>
    </p:spTree>
    <p:extLst>
      <p:ext uri="{BB962C8B-B14F-4D97-AF65-F5344CB8AC3E}">
        <p14:creationId xmlns:p14="http://schemas.microsoft.com/office/powerpoint/2010/main" val="3021329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4B3D5A11-7C57-4FE6-BC07-FDD5063DDEA4}" type="datetime1">
              <a:rPr lang="en-US" smtClean="0"/>
              <a:t>3/22/2025</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2285995-1F1A-40AC-9683-3732EB428E6A}"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430764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0B7D3D7B-B6CB-45A7-BF04-68E2EFCD838D}" type="datetime1">
              <a:rPr lang="en-US" smtClean="0"/>
              <a:t>3/22/2025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2285995-1F1A-40AC-9683-3732EB428E6A}" type="slidenum">
              <a:rPr lang="en-US" smtClean="0"/>
              <a:t>‹#›</a:t>
            </a:fld>
            <a:endParaRPr lang="en-US"/>
          </a:p>
        </p:txBody>
      </p:sp>
    </p:spTree>
    <p:extLst>
      <p:ext uri="{BB962C8B-B14F-4D97-AF65-F5344CB8AC3E}">
        <p14:creationId xmlns:p14="http://schemas.microsoft.com/office/powerpoint/2010/main" val="20535315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B03D533-5923-4CBE-B325-F134B4D2B45E}" type="datetime1">
              <a:rPr lang="en-US" smtClean="0"/>
              <a:t>3/22/2025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2285995-1F1A-40AC-9683-3732EB428E6A}" type="slidenum">
              <a:rPr lang="en-US" smtClean="0"/>
              <a:t>‹#›</a:t>
            </a:fld>
            <a:endParaRPr lang="en-US"/>
          </a:p>
        </p:txBody>
      </p:sp>
    </p:spTree>
    <p:extLst>
      <p:ext uri="{BB962C8B-B14F-4D97-AF65-F5344CB8AC3E}">
        <p14:creationId xmlns:p14="http://schemas.microsoft.com/office/powerpoint/2010/main" val="16446232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EBE1C05-6FF5-49F6-B79F-09587E14D01B}" type="datetime1">
              <a:rPr lang="en-US" smtClean="0"/>
              <a:t>3/22/2025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2285995-1F1A-40AC-9683-3732EB428E6A}" type="slidenum">
              <a:rPr lang="en-US" smtClean="0"/>
              <a:t>‹#›</a:t>
            </a:fld>
            <a:endParaRPr lang="en-US"/>
          </a:p>
        </p:txBody>
      </p:sp>
    </p:spTree>
    <p:extLst>
      <p:ext uri="{BB962C8B-B14F-4D97-AF65-F5344CB8AC3E}">
        <p14:creationId xmlns:p14="http://schemas.microsoft.com/office/powerpoint/2010/main" val="2228017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BE0D8DD-3E97-4033-9598-ECD21773103C}" type="datetime1">
              <a:rPr lang="en-US" smtClean="0"/>
              <a:t>3/22/2025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2285995-1F1A-40AC-9683-3732EB428E6A}" type="slidenum">
              <a:rPr lang="en-US" smtClean="0"/>
              <a:t>‹#›</a:t>
            </a:fld>
            <a:endParaRPr lang="en-US"/>
          </a:p>
        </p:txBody>
      </p:sp>
    </p:spTree>
    <p:extLst>
      <p:ext uri="{BB962C8B-B14F-4D97-AF65-F5344CB8AC3E}">
        <p14:creationId xmlns:p14="http://schemas.microsoft.com/office/powerpoint/2010/main" val="9462656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7D30FB-FE46-4254-99F5-CDF099BE6834}" type="datetime1">
              <a:rPr lang="en-US" smtClean="0"/>
              <a:t>3/22/2025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2285995-1F1A-40AC-9683-3732EB428E6A}" type="slidenum">
              <a:rPr lang="en-US" smtClean="0"/>
              <a:t>‹#›</a:t>
            </a:fld>
            <a:endParaRPr lang="en-US"/>
          </a:p>
        </p:txBody>
      </p:sp>
    </p:spTree>
    <p:extLst>
      <p:ext uri="{BB962C8B-B14F-4D97-AF65-F5344CB8AC3E}">
        <p14:creationId xmlns:p14="http://schemas.microsoft.com/office/powerpoint/2010/main" val="1317452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87CA97A-D9AB-44C5-AB69-4098E2B5F131}" type="datetime1">
              <a:rPr lang="en-US" smtClean="0"/>
              <a:t>3/22/2025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92285995-1F1A-40AC-9683-3732EB428E6A}" type="slidenum">
              <a:rPr lang="en-US" smtClean="0"/>
              <a:t>‹#›</a:t>
            </a:fld>
            <a:endParaRPr lang="en-US"/>
          </a:p>
        </p:txBody>
      </p:sp>
    </p:spTree>
    <p:extLst>
      <p:ext uri="{BB962C8B-B14F-4D97-AF65-F5344CB8AC3E}">
        <p14:creationId xmlns:p14="http://schemas.microsoft.com/office/powerpoint/2010/main" val="36232534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A895259-B2FF-40EC-9133-65AE360F6537}" type="datetime1">
              <a:rPr lang="en-US" smtClean="0"/>
              <a:t>3/22/2025</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2285995-1F1A-40AC-9683-3732EB428E6A}" type="slidenum">
              <a:rPr lang="en-US" smtClean="0"/>
              <a:t>‹#›</a:t>
            </a:fld>
            <a:endParaRPr lang="en-US"/>
          </a:p>
        </p:txBody>
      </p:sp>
    </p:spTree>
    <p:extLst>
      <p:ext uri="{BB962C8B-B14F-4D97-AF65-F5344CB8AC3E}">
        <p14:creationId xmlns:p14="http://schemas.microsoft.com/office/powerpoint/2010/main" val="3508230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5D5556B-48E5-4B10-839D-9A20109293FD}" type="datetime1">
              <a:rPr lang="en-US" smtClean="0"/>
              <a:t>3/22/2025</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2285995-1F1A-40AC-9683-3732EB428E6A}" type="slidenum">
              <a:rPr lang="en-US" smtClean="0"/>
              <a:t>‹#›</a:t>
            </a:fld>
            <a:endParaRPr lang="en-US"/>
          </a:p>
        </p:txBody>
      </p:sp>
    </p:spTree>
    <p:extLst>
      <p:ext uri="{BB962C8B-B14F-4D97-AF65-F5344CB8AC3E}">
        <p14:creationId xmlns:p14="http://schemas.microsoft.com/office/powerpoint/2010/main" val="5478881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E7232A-1CAC-46A0-9D0B-55D0508DAF8B}" type="datetime1">
              <a:rPr lang="en-US" smtClean="0"/>
              <a:t>3/22/2025</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2285995-1F1A-40AC-9683-3732EB428E6A}" type="slidenum">
              <a:rPr lang="en-US" smtClean="0"/>
              <a:t>‹#›</a:t>
            </a:fld>
            <a:endParaRPr lang="en-US"/>
          </a:p>
        </p:txBody>
      </p:sp>
    </p:spTree>
    <p:extLst>
      <p:ext uri="{BB962C8B-B14F-4D97-AF65-F5344CB8AC3E}">
        <p14:creationId xmlns:p14="http://schemas.microsoft.com/office/powerpoint/2010/main" val="2522001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E14236-97B4-487F-B9F7-DEACA1D35BFC}" type="datetime1">
              <a:rPr lang="en-US" smtClean="0"/>
              <a:t>3/22/2025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2285995-1F1A-40AC-9683-3732EB428E6A}" type="slidenum">
              <a:rPr lang="en-US" smtClean="0"/>
              <a:t>‹#›</a:t>
            </a:fld>
            <a:endParaRPr lang="en-US"/>
          </a:p>
        </p:txBody>
      </p:sp>
    </p:spTree>
    <p:extLst>
      <p:ext uri="{BB962C8B-B14F-4D97-AF65-F5344CB8AC3E}">
        <p14:creationId xmlns:p14="http://schemas.microsoft.com/office/powerpoint/2010/main" val="22465970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CFE90D-BC9B-4064-8BAD-2C2E2C03F64E}" type="datetime1">
              <a:rPr lang="en-US" smtClean="0"/>
              <a:t>3/22/2025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2285995-1F1A-40AC-9683-3732EB428E6A}" type="slidenum">
              <a:rPr lang="en-US" smtClean="0"/>
              <a:t>‹#›</a:t>
            </a:fld>
            <a:endParaRPr lang="en-US"/>
          </a:p>
        </p:txBody>
      </p:sp>
    </p:spTree>
    <p:extLst>
      <p:ext uri="{BB962C8B-B14F-4D97-AF65-F5344CB8AC3E}">
        <p14:creationId xmlns:p14="http://schemas.microsoft.com/office/powerpoint/2010/main" val="3446720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1D21D67-468A-4B64-9E6B-3F555929062B}" type="datetime1">
              <a:rPr lang="en-US" smtClean="0"/>
              <a:t>3/22/2025</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2285995-1F1A-40AC-9683-3732EB428E6A}" type="slidenum">
              <a:rPr lang="en-US" smtClean="0"/>
              <a:t>‹#›</a:t>
            </a:fld>
            <a:endParaRPr lang="en-US"/>
          </a:p>
        </p:txBody>
      </p:sp>
    </p:spTree>
    <p:extLst>
      <p:ext uri="{BB962C8B-B14F-4D97-AF65-F5344CB8AC3E}">
        <p14:creationId xmlns:p14="http://schemas.microsoft.com/office/powerpoint/2010/main" val="3326131132"/>
      </p:ext>
    </p:extLst>
  </p:cSld>
  <p:clrMap bg1="lt1" tx1="dk1" bg2="lt2" tx2="dk2" accent1="accent1" accent2="accent2" accent3="accent3" accent4="accent4" accent5="accent5" accent6="accent6" hlink="hlink" folHlink="folHlink"/>
  <p:sldLayoutIdLst>
    <p:sldLayoutId id="2147483813" r:id="rId1"/>
    <p:sldLayoutId id="2147483814" r:id="rId2"/>
    <p:sldLayoutId id="2147483815" r:id="rId3"/>
    <p:sldLayoutId id="2147483816" r:id="rId4"/>
    <p:sldLayoutId id="2147483817" r:id="rId5"/>
    <p:sldLayoutId id="2147483818" r:id="rId6"/>
    <p:sldLayoutId id="2147483819" r:id="rId7"/>
    <p:sldLayoutId id="2147483820" r:id="rId8"/>
    <p:sldLayoutId id="2147483821" r:id="rId9"/>
    <p:sldLayoutId id="2147483822" r:id="rId10"/>
    <p:sldLayoutId id="2147483823" r:id="rId11"/>
    <p:sldLayoutId id="2147483824" r:id="rId12"/>
    <p:sldLayoutId id="2147483825" r:id="rId13"/>
    <p:sldLayoutId id="2147483826" r:id="rId14"/>
    <p:sldLayoutId id="2147483827" r:id="rId15"/>
    <p:sldLayoutId id="2147483828" r:id="rId16"/>
  </p:sldLayoutIdLst>
  <p:hf hdr="0" ftr="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94560" y="777240"/>
            <a:ext cx="8473440" cy="2587751"/>
          </a:xfrm>
        </p:spPr>
        <p:txBody>
          <a:bodyPr>
            <a:normAutofit/>
          </a:bodyPr>
          <a:lstStyle/>
          <a:p>
            <a:r>
              <a:rPr lang="en-US" dirty="0" smtClean="0"/>
              <a:t>    </a:t>
            </a:r>
            <a:endParaRPr lang="en-US" dirty="0"/>
          </a:p>
        </p:txBody>
      </p:sp>
      <p:sp>
        <p:nvSpPr>
          <p:cNvPr id="3" name="Subtitle 2"/>
          <p:cNvSpPr>
            <a:spLocks noGrp="1"/>
          </p:cNvSpPr>
          <p:nvPr>
            <p:ph type="subTitle" idx="1"/>
          </p:nvPr>
        </p:nvSpPr>
        <p:spPr>
          <a:xfrm>
            <a:off x="1673352" y="484632"/>
            <a:ext cx="9720072" cy="5779008"/>
          </a:xfrm>
        </p:spPr>
        <p:txBody>
          <a:bodyPr>
            <a:normAutofit fontScale="92500" lnSpcReduction="10000"/>
          </a:bodyPr>
          <a:lstStyle/>
          <a:p>
            <a:r>
              <a:rPr lang="en-US" sz="6600" dirty="0" smtClean="0"/>
              <a:t>        INCOME TAX BILL</a:t>
            </a:r>
          </a:p>
          <a:p>
            <a:r>
              <a:rPr lang="en-US" sz="6600" dirty="0"/>
              <a:t> </a:t>
            </a:r>
            <a:r>
              <a:rPr lang="en-US" sz="6600" dirty="0" smtClean="0"/>
              <a:t>                2025</a:t>
            </a:r>
          </a:p>
          <a:p>
            <a:endParaRPr lang="en-US" sz="4800" dirty="0" smtClean="0"/>
          </a:p>
          <a:p>
            <a:r>
              <a:rPr lang="en-US" sz="4800" dirty="0" smtClean="0"/>
              <a:t>        BY CMA SALMAN PATHAN</a:t>
            </a:r>
          </a:p>
          <a:p>
            <a:endParaRPr lang="en-US" sz="4800" dirty="0"/>
          </a:p>
          <a:p>
            <a:r>
              <a:rPr lang="en-US" sz="4800" dirty="0" smtClean="0"/>
              <a:t>                      22-03-2025</a:t>
            </a:r>
          </a:p>
          <a:p>
            <a:r>
              <a:rPr lang="en-US" sz="4800" dirty="0" smtClean="0"/>
              <a:t>   </a:t>
            </a:r>
            <a:r>
              <a:rPr lang="en-US" sz="2100" dirty="0" smtClean="0">
                <a:solidFill>
                  <a:srgbClr val="FF0000"/>
                </a:solidFill>
              </a:rPr>
              <a:t> ICMAI-AURANGABAD CHAPTER OFFICE, CHHATRAPATI SAMBHAJINAGAR</a:t>
            </a:r>
            <a:r>
              <a:rPr lang="en-US" sz="2600" dirty="0" smtClean="0"/>
              <a:t>.</a:t>
            </a:r>
            <a:endParaRPr lang="en-US" sz="2600" dirty="0"/>
          </a:p>
        </p:txBody>
      </p:sp>
      <p:sp>
        <p:nvSpPr>
          <p:cNvPr id="4" name="Date Placeholder 3"/>
          <p:cNvSpPr>
            <a:spLocks noGrp="1"/>
          </p:cNvSpPr>
          <p:nvPr>
            <p:ph type="dt" sz="half" idx="10"/>
          </p:nvPr>
        </p:nvSpPr>
        <p:spPr/>
        <p:txBody>
          <a:bodyPr/>
          <a:lstStyle/>
          <a:p>
            <a:fld id="{C486EA3C-1F7B-4AB9-8616-245EB684635B}" type="datetime1">
              <a:rPr lang="en-US" smtClean="0"/>
              <a:t>3/22/2025</a:t>
            </a:fld>
            <a:endParaRPr lang="en-US"/>
          </a:p>
        </p:txBody>
      </p:sp>
      <p:sp>
        <p:nvSpPr>
          <p:cNvPr id="6" name="Slide Number Placeholder 5"/>
          <p:cNvSpPr>
            <a:spLocks noGrp="1"/>
          </p:cNvSpPr>
          <p:nvPr>
            <p:ph type="sldNum" sz="quarter" idx="12"/>
          </p:nvPr>
        </p:nvSpPr>
        <p:spPr/>
        <p:txBody>
          <a:bodyPr/>
          <a:lstStyle/>
          <a:p>
            <a:fld id="{92285995-1F1A-40AC-9683-3732EB428E6A}" type="slidenum">
              <a:rPr lang="en-US" smtClean="0"/>
              <a:t>1</a:t>
            </a:fld>
            <a:endParaRPr lang="en-US"/>
          </a:p>
        </p:txBody>
      </p:sp>
    </p:spTree>
    <p:extLst>
      <p:ext uri="{BB962C8B-B14F-4D97-AF65-F5344CB8AC3E}">
        <p14:creationId xmlns:p14="http://schemas.microsoft.com/office/powerpoint/2010/main" val="31889585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97680" y="624110"/>
            <a:ext cx="4727448" cy="747490"/>
          </a:xfrm>
        </p:spPr>
        <p:txBody>
          <a:bodyPr/>
          <a:lstStyle/>
          <a:p>
            <a:r>
              <a:rPr lang="en-US" dirty="0" smtClean="0"/>
              <a:t>ASSESSING OFFICER</a:t>
            </a:r>
            <a:endParaRPr lang="en-US" dirty="0"/>
          </a:p>
        </p:txBody>
      </p:sp>
      <p:sp>
        <p:nvSpPr>
          <p:cNvPr id="3" name="Content Placeholder 2"/>
          <p:cNvSpPr>
            <a:spLocks noGrp="1"/>
          </p:cNvSpPr>
          <p:nvPr>
            <p:ph idx="1"/>
          </p:nvPr>
        </p:nvSpPr>
        <p:spPr>
          <a:xfrm>
            <a:off x="1311579" y="2133600"/>
            <a:ext cx="10880421" cy="4724400"/>
          </a:xfrm>
        </p:spPr>
        <p:txBody>
          <a:bodyPr>
            <a:normAutofit fontScale="85000" lnSpcReduction="10000"/>
          </a:bodyPr>
          <a:lstStyle/>
          <a:p>
            <a:r>
              <a:rPr lang="en-US" dirty="0"/>
              <a:t>(12) “Assessing Officer” </a:t>
            </a:r>
            <a:r>
              <a:rPr lang="en-US" dirty="0" smtClean="0"/>
              <a:t>means — </a:t>
            </a:r>
          </a:p>
          <a:p>
            <a:pPr>
              <a:lnSpc>
                <a:spcPct val="250000"/>
              </a:lnSpc>
            </a:pPr>
            <a:r>
              <a:rPr lang="en-US" dirty="0" smtClean="0"/>
              <a:t>(</a:t>
            </a:r>
            <a:r>
              <a:rPr lang="en-US" dirty="0"/>
              <a:t>a) the Assistant Commissioner or Deputy Commissioner or Assistant Director or Deputy Director or the Income-tax Officer, who is vested with the relevant jurisdiction by virtue of directions or orders issued under section 241(1) or (2) or (3), or any other provision of this Act; or </a:t>
            </a:r>
            <a:endParaRPr lang="en-US" dirty="0" smtClean="0"/>
          </a:p>
          <a:p>
            <a:pPr>
              <a:lnSpc>
                <a:spcPct val="250000"/>
              </a:lnSpc>
            </a:pPr>
            <a:r>
              <a:rPr lang="en-US" dirty="0" smtClean="0"/>
              <a:t>(</a:t>
            </a:r>
            <a:r>
              <a:rPr lang="en-US" dirty="0"/>
              <a:t>b) the Additional Commissioner or Additional Director or Joint Commissioner or Joint Director, who is directed under section 241(5)(b) to exercise or perform all or any of the powers and functions conferred on, or assigned to, an Assessing Officer under this Act; </a:t>
            </a:r>
            <a:endParaRPr lang="en-US" dirty="0" smtClean="0"/>
          </a:p>
          <a:p>
            <a:pPr>
              <a:lnSpc>
                <a:spcPct val="250000"/>
              </a:lnSpc>
            </a:pPr>
            <a:r>
              <a:rPr lang="en-US" dirty="0" smtClean="0"/>
              <a:t>(</a:t>
            </a:r>
            <a:r>
              <a:rPr lang="en-US" dirty="0"/>
              <a:t>13) “assessment” includes reassessment and recomputation;</a:t>
            </a:r>
          </a:p>
        </p:txBody>
      </p:sp>
      <p:sp>
        <p:nvSpPr>
          <p:cNvPr id="4" name="Date Placeholder 3"/>
          <p:cNvSpPr>
            <a:spLocks noGrp="1"/>
          </p:cNvSpPr>
          <p:nvPr>
            <p:ph type="dt" sz="half" idx="10"/>
          </p:nvPr>
        </p:nvSpPr>
        <p:spPr/>
        <p:txBody>
          <a:bodyPr/>
          <a:lstStyle/>
          <a:p>
            <a:fld id="{1BE0D8DD-3E97-4033-9598-ECD21773103C}" type="datetime1">
              <a:rPr lang="en-US" smtClean="0"/>
              <a:t>3/22/2025</a:t>
            </a:fld>
            <a:endParaRPr lang="en-US"/>
          </a:p>
        </p:txBody>
      </p:sp>
      <p:sp>
        <p:nvSpPr>
          <p:cNvPr id="5" name="Slide Number Placeholder 4"/>
          <p:cNvSpPr>
            <a:spLocks noGrp="1"/>
          </p:cNvSpPr>
          <p:nvPr>
            <p:ph type="sldNum" sz="quarter" idx="12"/>
          </p:nvPr>
        </p:nvSpPr>
        <p:spPr/>
        <p:txBody>
          <a:bodyPr/>
          <a:lstStyle/>
          <a:p>
            <a:fld id="{92285995-1F1A-40AC-9683-3732EB428E6A}" type="slidenum">
              <a:rPr lang="en-US" smtClean="0"/>
              <a:t>10</a:t>
            </a:fld>
            <a:endParaRPr lang="en-US"/>
          </a:p>
        </p:txBody>
      </p:sp>
    </p:spTree>
    <p:extLst>
      <p:ext uri="{BB962C8B-B14F-4D97-AF65-F5344CB8AC3E}">
        <p14:creationId xmlns:p14="http://schemas.microsoft.com/office/powerpoint/2010/main" val="28154207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BOOKS OF ACCOUNTS</a:t>
            </a:r>
            <a:endParaRPr lang="en-US" dirty="0"/>
          </a:p>
        </p:txBody>
      </p:sp>
      <p:sp>
        <p:nvSpPr>
          <p:cNvPr id="3" name="Content Placeholder 2"/>
          <p:cNvSpPr>
            <a:spLocks noGrp="1"/>
          </p:cNvSpPr>
          <p:nvPr>
            <p:ph idx="1"/>
          </p:nvPr>
        </p:nvSpPr>
        <p:spPr>
          <a:xfrm>
            <a:off x="1490472" y="1417319"/>
            <a:ext cx="10433304" cy="5248657"/>
          </a:xfrm>
        </p:spPr>
        <p:txBody>
          <a:bodyPr>
            <a:normAutofit lnSpcReduction="10000"/>
          </a:bodyPr>
          <a:lstStyle/>
          <a:p>
            <a:pPr>
              <a:lnSpc>
                <a:spcPct val="200000"/>
              </a:lnSpc>
            </a:pPr>
            <a:r>
              <a:rPr lang="en-US" dirty="0"/>
              <a:t>(19) “books or books of account” </a:t>
            </a:r>
            <a:endParaRPr lang="en-US" dirty="0" smtClean="0"/>
          </a:p>
          <a:p>
            <a:pPr marL="0" indent="0">
              <a:lnSpc>
                <a:spcPct val="200000"/>
              </a:lnSpc>
              <a:buNone/>
            </a:pPr>
            <a:r>
              <a:rPr lang="en-US" dirty="0" smtClean="0"/>
              <a:t>includes </a:t>
            </a:r>
            <a:r>
              <a:rPr lang="en-US" dirty="0"/>
              <a:t>ledgers, day-books, cash books, account-books or other books, whether kept–– (a) in written form; or </a:t>
            </a:r>
            <a:endParaRPr lang="en-US" dirty="0" smtClean="0"/>
          </a:p>
          <a:p>
            <a:pPr marL="0" indent="0">
              <a:lnSpc>
                <a:spcPct val="200000"/>
              </a:lnSpc>
              <a:buNone/>
            </a:pPr>
            <a:r>
              <a:rPr lang="en-US" dirty="0" smtClean="0"/>
              <a:t>(</a:t>
            </a:r>
            <a:r>
              <a:rPr lang="en-US" dirty="0"/>
              <a:t>b) in electronic or any digital form, or on cloud based storage, or on any electromagnetic data storage device, such as floppy, disc, tape, portable data storage device, external hard drives, or memory cards; or </a:t>
            </a:r>
            <a:endParaRPr lang="en-US" dirty="0" smtClean="0"/>
          </a:p>
          <a:p>
            <a:pPr marL="0" indent="0">
              <a:lnSpc>
                <a:spcPct val="200000"/>
              </a:lnSpc>
              <a:buNone/>
            </a:pPr>
            <a:r>
              <a:rPr lang="en-US" dirty="0" smtClean="0"/>
              <a:t>(</a:t>
            </a:r>
            <a:r>
              <a:rPr lang="en-US" dirty="0"/>
              <a:t>c) as print-outs of data stored in electronic or digital form or on storage devices mentioned in sub-clause (b</a:t>
            </a:r>
            <a:r>
              <a:rPr lang="en-US" dirty="0" smtClean="0"/>
              <a:t>);   (NOTE : THERE SHOULD BE INCLUSION OF E-DATA MAINTAIN BY ANY SOFTWARE)</a:t>
            </a:r>
            <a:endParaRPr lang="en-US" dirty="0"/>
          </a:p>
        </p:txBody>
      </p:sp>
      <p:sp>
        <p:nvSpPr>
          <p:cNvPr id="4" name="Date Placeholder 3"/>
          <p:cNvSpPr>
            <a:spLocks noGrp="1"/>
          </p:cNvSpPr>
          <p:nvPr>
            <p:ph type="dt" sz="half" idx="10"/>
          </p:nvPr>
        </p:nvSpPr>
        <p:spPr/>
        <p:txBody>
          <a:bodyPr/>
          <a:lstStyle/>
          <a:p>
            <a:fld id="{1BE0D8DD-3E97-4033-9598-ECD21773103C}" type="datetime1">
              <a:rPr lang="en-US" smtClean="0"/>
              <a:t>3/22/2025</a:t>
            </a:fld>
            <a:endParaRPr lang="en-US"/>
          </a:p>
        </p:txBody>
      </p:sp>
      <p:sp>
        <p:nvSpPr>
          <p:cNvPr id="5" name="Slide Number Placeholder 4"/>
          <p:cNvSpPr>
            <a:spLocks noGrp="1"/>
          </p:cNvSpPr>
          <p:nvPr>
            <p:ph type="sldNum" sz="quarter" idx="12"/>
          </p:nvPr>
        </p:nvSpPr>
        <p:spPr/>
        <p:txBody>
          <a:bodyPr/>
          <a:lstStyle/>
          <a:p>
            <a:fld id="{92285995-1F1A-40AC-9683-3732EB428E6A}" type="slidenum">
              <a:rPr lang="en-US" smtClean="0"/>
              <a:t>11</a:t>
            </a:fld>
            <a:endParaRPr lang="en-US"/>
          </a:p>
        </p:txBody>
      </p:sp>
    </p:spTree>
    <p:extLst>
      <p:ext uri="{BB962C8B-B14F-4D97-AF65-F5344CB8AC3E}">
        <p14:creationId xmlns:p14="http://schemas.microsoft.com/office/powerpoint/2010/main" val="1973621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CAPITAL ASSETS</a:t>
            </a:r>
            <a:endParaRPr lang="en-US" dirty="0"/>
          </a:p>
        </p:txBody>
      </p:sp>
      <p:sp>
        <p:nvSpPr>
          <p:cNvPr id="3" name="Content Placeholder 2"/>
          <p:cNvSpPr>
            <a:spLocks noGrp="1"/>
          </p:cNvSpPr>
          <p:nvPr>
            <p:ph idx="1"/>
          </p:nvPr>
        </p:nvSpPr>
        <p:spPr>
          <a:xfrm>
            <a:off x="2589212" y="1225296"/>
            <a:ext cx="8915400" cy="4992624"/>
          </a:xfrm>
        </p:spPr>
        <p:txBody>
          <a:bodyPr>
            <a:normAutofit fontScale="92500" lnSpcReduction="10000"/>
          </a:bodyPr>
          <a:lstStyle/>
          <a:p>
            <a:pPr>
              <a:lnSpc>
                <a:spcPct val="200000"/>
              </a:lnSpc>
            </a:pPr>
            <a:r>
              <a:rPr lang="en-US" dirty="0"/>
              <a:t>(22) “capital asset” </a:t>
            </a:r>
            <a:endParaRPr lang="en-US" dirty="0" smtClean="0"/>
          </a:p>
          <a:p>
            <a:pPr marL="0" indent="0">
              <a:lnSpc>
                <a:spcPct val="200000"/>
              </a:lnSpc>
              <a:buNone/>
            </a:pPr>
            <a:r>
              <a:rPr lang="en-US" dirty="0" smtClean="0"/>
              <a:t>means</a:t>
            </a:r>
            <a:r>
              <a:rPr lang="en-US" dirty="0"/>
              <a:t>— (a) property of any kind held by an </a:t>
            </a:r>
            <a:r>
              <a:rPr lang="en-US" dirty="0" err="1"/>
              <a:t>assessee</a:t>
            </a:r>
            <a:r>
              <a:rPr lang="en-US" dirty="0"/>
              <a:t>, whether or not connected with his business or profession; </a:t>
            </a:r>
            <a:endParaRPr lang="en-US" dirty="0" smtClean="0"/>
          </a:p>
          <a:p>
            <a:pPr>
              <a:lnSpc>
                <a:spcPct val="200000"/>
              </a:lnSpc>
            </a:pPr>
            <a:r>
              <a:rPr lang="en-US" dirty="0" smtClean="0"/>
              <a:t>(</a:t>
            </a:r>
            <a:r>
              <a:rPr lang="en-US" dirty="0"/>
              <a:t>b) any securities held by a Foreign Institutional Investor or held by an investment fund specified in section 224(10)(a) which has invested in such securities as per the regulations made under the Securities and Exchange Board of India Act, 1992; </a:t>
            </a:r>
            <a:endParaRPr lang="en-US" dirty="0" smtClean="0"/>
          </a:p>
          <a:p>
            <a:pPr>
              <a:lnSpc>
                <a:spcPct val="200000"/>
              </a:lnSpc>
            </a:pPr>
            <a:r>
              <a:rPr lang="en-US" dirty="0" smtClean="0"/>
              <a:t>(</a:t>
            </a:r>
            <a:r>
              <a:rPr lang="en-US" dirty="0"/>
              <a:t>c) any unit linked insurance policy issued on or after 1st February, 2021 to which exemption under Schedule II (Table: Sl. No. 2) does not apply, </a:t>
            </a:r>
          </a:p>
        </p:txBody>
      </p:sp>
      <p:sp>
        <p:nvSpPr>
          <p:cNvPr id="4" name="Date Placeholder 3"/>
          <p:cNvSpPr>
            <a:spLocks noGrp="1"/>
          </p:cNvSpPr>
          <p:nvPr>
            <p:ph type="dt" sz="half" idx="10"/>
          </p:nvPr>
        </p:nvSpPr>
        <p:spPr/>
        <p:txBody>
          <a:bodyPr/>
          <a:lstStyle/>
          <a:p>
            <a:fld id="{1BE0D8DD-3E97-4033-9598-ECD21773103C}" type="datetime1">
              <a:rPr lang="en-US" smtClean="0"/>
              <a:t>3/22/2025</a:t>
            </a:fld>
            <a:endParaRPr lang="en-US"/>
          </a:p>
        </p:txBody>
      </p:sp>
      <p:sp>
        <p:nvSpPr>
          <p:cNvPr id="5" name="Slide Number Placeholder 4"/>
          <p:cNvSpPr>
            <a:spLocks noGrp="1"/>
          </p:cNvSpPr>
          <p:nvPr>
            <p:ph type="sldNum" sz="quarter" idx="12"/>
          </p:nvPr>
        </p:nvSpPr>
        <p:spPr/>
        <p:txBody>
          <a:bodyPr/>
          <a:lstStyle/>
          <a:p>
            <a:fld id="{92285995-1F1A-40AC-9683-3732EB428E6A}" type="slidenum">
              <a:rPr lang="en-US" smtClean="0"/>
              <a:t>12</a:t>
            </a:fld>
            <a:endParaRPr lang="en-US"/>
          </a:p>
        </p:txBody>
      </p:sp>
    </p:spTree>
    <p:extLst>
      <p:ext uri="{BB962C8B-B14F-4D97-AF65-F5344CB8AC3E}">
        <p14:creationId xmlns:p14="http://schemas.microsoft.com/office/powerpoint/2010/main" val="1584286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55648" y="374904"/>
            <a:ext cx="9748964" cy="5833872"/>
          </a:xfrm>
        </p:spPr>
        <p:txBody>
          <a:bodyPr>
            <a:normAutofit fontScale="85000" lnSpcReduction="10000"/>
          </a:bodyPr>
          <a:lstStyle/>
          <a:p>
            <a:pPr marL="0" indent="0">
              <a:lnSpc>
                <a:spcPct val="200000"/>
              </a:lnSpc>
              <a:buNone/>
            </a:pPr>
            <a:r>
              <a:rPr lang="en-US" dirty="0"/>
              <a:t>but does not include— </a:t>
            </a:r>
            <a:endParaRPr lang="en-US" dirty="0" smtClean="0"/>
          </a:p>
          <a:p>
            <a:pPr>
              <a:lnSpc>
                <a:spcPct val="200000"/>
              </a:lnSpc>
            </a:pPr>
            <a:r>
              <a:rPr lang="en-US" dirty="0" smtClean="0"/>
              <a:t>(</a:t>
            </a:r>
            <a:r>
              <a:rPr lang="en-US" dirty="0" err="1"/>
              <a:t>i</a:t>
            </a:r>
            <a:r>
              <a:rPr lang="en-US" dirty="0"/>
              <a:t>) any stock-in-trade, other than the securities referred to in sub-clause (b), consumable stores or raw materials held for business or profession; </a:t>
            </a:r>
            <a:endParaRPr lang="en-US" dirty="0" smtClean="0"/>
          </a:p>
          <a:p>
            <a:pPr>
              <a:lnSpc>
                <a:spcPct val="200000"/>
              </a:lnSpc>
            </a:pPr>
            <a:r>
              <a:rPr lang="en-US" dirty="0" smtClean="0"/>
              <a:t>(</a:t>
            </a:r>
            <a:r>
              <a:rPr lang="en-US" dirty="0"/>
              <a:t>ii) personal effects; </a:t>
            </a:r>
            <a:endParaRPr lang="en-US" dirty="0" smtClean="0"/>
          </a:p>
          <a:p>
            <a:pPr>
              <a:lnSpc>
                <a:spcPct val="200000"/>
              </a:lnSpc>
            </a:pPr>
            <a:r>
              <a:rPr lang="en-US" dirty="0" smtClean="0"/>
              <a:t>(</a:t>
            </a:r>
            <a:r>
              <a:rPr lang="en-US" dirty="0"/>
              <a:t>iii) agricultural land in India, not being a land situated–– </a:t>
            </a:r>
            <a:endParaRPr lang="en-US" dirty="0" smtClean="0"/>
          </a:p>
          <a:p>
            <a:pPr>
              <a:lnSpc>
                <a:spcPct val="200000"/>
              </a:lnSpc>
              <a:buAutoNum type="alphaUcParenBoth"/>
            </a:pPr>
            <a:r>
              <a:rPr lang="en-US" dirty="0" smtClean="0"/>
              <a:t>in </a:t>
            </a:r>
            <a:r>
              <a:rPr lang="en-US" dirty="0"/>
              <a:t>any area comprised within the jurisdiction of a municipality (whether known as a municipality, municipal corporation, notified area committee, town area committee, town committee, or by any other name) or a cantonment board and which has a population of not less than ten thousand; or </a:t>
            </a:r>
            <a:endParaRPr lang="en-US" dirty="0" smtClean="0"/>
          </a:p>
          <a:p>
            <a:pPr>
              <a:lnSpc>
                <a:spcPct val="200000"/>
              </a:lnSpc>
              <a:buAutoNum type="alphaUcParenBoth"/>
            </a:pPr>
            <a:r>
              <a:rPr lang="en-US" dirty="0" smtClean="0"/>
              <a:t> </a:t>
            </a:r>
            <a:r>
              <a:rPr lang="en-US" dirty="0"/>
              <a:t>in any area within the distance as specified in column C of the following Table, measured aerially from the local limits of any municipality or cantonment board referred to in item (A) and having population as referred to in column B of the said Table:—</a:t>
            </a:r>
          </a:p>
        </p:txBody>
      </p:sp>
      <p:sp>
        <p:nvSpPr>
          <p:cNvPr id="4" name="Date Placeholder 3"/>
          <p:cNvSpPr>
            <a:spLocks noGrp="1"/>
          </p:cNvSpPr>
          <p:nvPr>
            <p:ph type="dt" sz="half" idx="10"/>
          </p:nvPr>
        </p:nvSpPr>
        <p:spPr/>
        <p:txBody>
          <a:bodyPr/>
          <a:lstStyle/>
          <a:p>
            <a:fld id="{1BE0D8DD-3E97-4033-9598-ECD21773103C}" type="datetime1">
              <a:rPr lang="en-US" smtClean="0"/>
              <a:t>3/22/2025</a:t>
            </a:fld>
            <a:endParaRPr lang="en-US"/>
          </a:p>
        </p:txBody>
      </p:sp>
      <p:sp>
        <p:nvSpPr>
          <p:cNvPr id="5" name="Slide Number Placeholder 4"/>
          <p:cNvSpPr>
            <a:spLocks noGrp="1"/>
          </p:cNvSpPr>
          <p:nvPr>
            <p:ph type="sldNum" sz="quarter" idx="12"/>
          </p:nvPr>
        </p:nvSpPr>
        <p:spPr/>
        <p:txBody>
          <a:bodyPr/>
          <a:lstStyle/>
          <a:p>
            <a:fld id="{92285995-1F1A-40AC-9683-3732EB428E6A}" type="slidenum">
              <a:rPr lang="en-US" smtClean="0"/>
              <a:t>13</a:t>
            </a:fld>
            <a:endParaRPr lang="en-US"/>
          </a:p>
        </p:txBody>
      </p:sp>
    </p:spTree>
    <p:extLst>
      <p:ext uri="{BB962C8B-B14F-4D97-AF65-F5344CB8AC3E}">
        <p14:creationId xmlns:p14="http://schemas.microsoft.com/office/powerpoint/2010/main" val="32013070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2041709892"/>
              </p:ext>
            </p:extLst>
          </p:nvPr>
        </p:nvGraphicFramePr>
        <p:xfrm>
          <a:off x="1736725" y="603248"/>
          <a:ext cx="10315575" cy="5605529"/>
        </p:xfrm>
        <a:graphic>
          <a:graphicData uri="http://schemas.openxmlformats.org/drawingml/2006/table">
            <a:tbl>
              <a:tblPr firstRow="1" bandRow="1">
                <a:tableStyleId>{5C22544A-7EE6-4342-B048-85BDC9FD1C3A}</a:tableStyleId>
              </a:tblPr>
              <a:tblGrid>
                <a:gridCol w="869315">
                  <a:extLst>
                    <a:ext uri="{9D8B030D-6E8A-4147-A177-3AD203B41FA5}">
                      <a16:colId xmlns:a16="http://schemas.microsoft.com/office/drawing/2014/main" val="20000"/>
                    </a:ext>
                  </a:extLst>
                </a:gridCol>
                <a:gridCol w="6007735">
                  <a:extLst>
                    <a:ext uri="{9D8B030D-6E8A-4147-A177-3AD203B41FA5}">
                      <a16:colId xmlns:a16="http://schemas.microsoft.com/office/drawing/2014/main" val="20001"/>
                    </a:ext>
                  </a:extLst>
                </a:gridCol>
                <a:gridCol w="3438525">
                  <a:extLst>
                    <a:ext uri="{9D8B030D-6E8A-4147-A177-3AD203B41FA5}">
                      <a16:colId xmlns:a16="http://schemas.microsoft.com/office/drawing/2014/main" val="20002"/>
                    </a:ext>
                  </a:extLst>
                </a:gridCol>
              </a:tblGrid>
              <a:tr h="1774357">
                <a:tc>
                  <a:txBody>
                    <a:bodyPr/>
                    <a:lstStyle/>
                    <a:p>
                      <a:r>
                        <a:rPr lang="en-US" dirty="0" smtClean="0"/>
                        <a:t>SR.NO</a:t>
                      </a:r>
                      <a:endParaRPr lang="en-US" dirty="0"/>
                    </a:p>
                  </a:txBody>
                  <a:tcPr/>
                </a:tc>
                <a:tc>
                  <a:txBody>
                    <a:bodyPr/>
                    <a:lstStyle/>
                    <a:p>
                      <a:r>
                        <a:rPr lang="en-US" dirty="0" smtClean="0"/>
                        <a:t>Population of municipality or cantonment board</a:t>
                      </a:r>
                      <a:endParaRPr lang="en-US" dirty="0"/>
                    </a:p>
                  </a:txBody>
                  <a:tcPr/>
                </a:tc>
                <a:tc>
                  <a:txBody>
                    <a:bodyPr/>
                    <a:lstStyle/>
                    <a:p>
                      <a:r>
                        <a:rPr lang="en-US" dirty="0" smtClean="0"/>
                        <a:t>Within distance, measured aerially, from local limits of any municipality or cantonment board not being more than</a:t>
                      </a:r>
                      <a:endParaRPr lang="en-US" b="0" dirty="0"/>
                    </a:p>
                  </a:txBody>
                  <a:tcPr/>
                </a:tc>
                <a:extLst>
                  <a:ext uri="{0D108BD9-81ED-4DB2-BD59-A6C34878D82A}">
                    <a16:rowId xmlns:a16="http://schemas.microsoft.com/office/drawing/2014/main" val="10000"/>
                  </a:ext>
                </a:extLst>
              </a:tr>
              <a:tr h="1403671">
                <a:tc>
                  <a:txBody>
                    <a:bodyPr/>
                    <a:lstStyle/>
                    <a:p>
                      <a:pPr algn="ctr"/>
                      <a:r>
                        <a:rPr lang="en-US" dirty="0" smtClean="0"/>
                        <a:t>1</a:t>
                      </a:r>
                      <a:endParaRPr lang="en-US" dirty="0"/>
                    </a:p>
                  </a:txBody>
                  <a:tcPr/>
                </a:tc>
                <a:tc>
                  <a:txBody>
                    <a:bodyPr/>
                    <a:lstStyle/>
                    <a:p>
                      <a:r>
                        <a:rPr lang="en-US" dirty="0" smtClean="0"/>
                        <a:t>More than 10,000 but less than 1,00,000</a:t>
                      </a:r>
                      <a:endParaRPr lang="en-US" dirty="0"/>
                    </a:p>
                  </a:txBody>
                  <a:tcPr/>
                </a:tc>
                <a:tc>
                  <a:txBody>
                    <a:bodyPr/>
                    <a:lstStyle/>
                    <a:p>
                      <a:r>
                        <a:rPr lang="en-US" dirty="0" smtClean="0"/>
                        <a:t>Two </a:t>
                      </a:r>
                      <a:r>
                        <a:rPr lang="en-US" dirty="0" err="1" smtClean="0"/>
                        <a:t>kilometres</a:t>
                      </a:r>
                      <a:endParaRPr lang="en-US" dirty="0"/>
                    </a:p>
                  </a:txBody>
                  <a:tcPr/>
                </a:tc>
                <a:extLst>
                  <a:ext uri="{0D108BD9-81ED-4DB2-BD59-A6C34878D82A}">
                    <a16:rowId xmlns:a16="http://schemas.microsoft.com/office/drawing/2014/main" val="10001"/>
                  </a:ext>
                </a:extLst>
              </a:tr>
              <a:tr h="1579130">
                <a:tc>
                  <a:txBody>
                    <a:bodyPr/>
                    <a:lstStyle/>
                    <a:p>
                      <a:pPr algn="ctr"/>
                      <a:r>
                        <a:rPr lang="en-US" dirty="0" smtClean="0"/>
                        <a:t>2</a:t>
                      </a:r>
                      <a:endParaRPr lang="en-US" dirty="0"/>
                    </a:p>
                  </a:txBody>
                  <a:tcPr/>
                </a:tc>
                <a:tc>
                  <a:txBody>
                    <a:bodyPr/>
                    <a:lstStyle/>
                    <a:p>
                      <a:r>
                        <a:rPr lang="en-US" dirty="0" smtClean="0"/>
                        <a:t>1,00,000 and above, but less than 10,00,000.</a:t>
                      </a:r>
                      <a:endParaRPr lang="en-US" dirty="0"/>
                    </a:p>
                  </a:txBody>
                  <a:tcPr/>
                </a:tc>
                <a:tc>
                  <a:txBody>
                    <a:bodyPr/>
                    <a:lstStyle/>
                    <a:p>
                      <a:r>
                        <a:rPr lang="en-US" dirty="0" smtClean="0"/>
                        <a:t>Six </a:t>
                      </a:r>
                      <a:r>
                        <a:rPr lang="en-US" dirty="0" err="1" smtClean="0"/>
                        <a:t>kilometres</a:t>
                      </a:r>
                      <a:r>
                        <a:rPr lang="en-US" dirty="0" smtClean="0"/>
                        <a:t>.</a:t>
                      </a:r>
                      <a:endParaRPr lang="en-US" dirty="0"/>
                    </a:p>
                  </a:txBody>
                  <a:tcPr/>
                </a:tc>
                <a:extLst>
                  <a:ext uri="{0D108BD9-81ED-4DB2-BD59-A6C34878D82A}">
                    <a16:rowId xmlns:a16="http://schemas.microsoft.com/office/drawing/2014/main" val="10002"/>
                  </a:ext>
                </a:extLst>
              </a:tr>
              <a:tr h="848371">
                <a:tc>
                  <a:txBody>
                    <a:bodyPr/>
                    <a:lstStyle/>
                    <a:p>
                      <a:pPr algn="ctr"/>
                      <a:r>
                        <a:rPr lang="en-US" dirty="0" smtClean="0"/>
                        <a:t>2</a:t>
                      </a:r>
                      <a:endParaRPr lang="en-US" dirty="0"/>
                    </a:p>
                  </a:txBody>
                  <a:tcPr/>
                </a:tc>
                <a:tc>
                  <a:txBody>
                    <a:bodyPr/>
                    <a:lstStyle/>
                    <a:p>
                      <a:r>
                        <a:rPr lang="en-US" dirty="0" smtClean="0"/>
                        <a:t>10,00,000 and above</a:t>
                      </a:r>
                      <a:endParaRPr lang="en-US" dirty="0"/>
                    </a:p>
                  </a:txBody>
                  <a:tcPr/>
                </a:tc>
                <a:tc>
                  <a:txBody>
                    <a:bodyPr/>
                    <a:lstStyle/>
                    <a:p>
                      <a:r>
                        <a:rPr lang="en-US" dirty="0" smtClean="0"/>
                        <a:t>Eight </a:t>
                      </a:r>
                      <a:r>
                        <a:rPr lang="en-US" dirty="0" err="1" smtClean="0"/>
                        <a:t>kilometres</a:t>
                      </a:r>
                      <a:r>
                        <a:rPr lang="en-US" dirty="0" smtClean="0"/>
                        <a:t>.</a:t>
                      </a:r>
                      <a:endParaRPr lang="en-US" dirty="0"/>
                    </a:p>
                  </a:txBody>
                  <a:tcPr/>
                </a:tc>
                <a:extLst>
                  <a:ext uri="{0D108BD9-81ED-4DB2-BD59-A6C34878D82A}">
                    <a16:rowId xmlns:a16="http://schemas.microsoft.com/office/drawing/2014/main" val="10003"/>
                  </a:ext>
                </a:extLst>
              </a:tr>
            </a:tbl>
          </a:graphicData>
        </a:graphic>
      </p:graphicFrame>
      <p:sp>
        <p:nvSpPr>
          <p:cNvPr id="4" name="Date Placeholder 3"/>
          <p:cNvSpPr>
            <a:spLocks noGrp="1"/>
          </p:cNvSpPr>
          <p:nvPr>
            <p:ph type="dt" sz="half" idx="10"/>
          </p:nvPr>
        </p:nvSpPr>
        <p:spPr/>
        <p:txBody>
          <a:bodyPr/>
          <a:lstStyle/>
          <a:p>
            <a:fld id="{1BE0D8DD-3E97-4033-9598-ECD21773103C}" type="datetime1">
              <a:rPr lang="en-US" smtClean="0"/>
              <a:t>3/22/2025</a:t>
            </a:fld>
            <a:endParaRPr lang="en-US"/>
          </a:p>
        </p:txBody>
      </p:sp>
      <p:sp>
        <p:nvSpPr>
          <p:cNvPr id="5" name="Slide Number Placeholder 4"/>
          <p:cNvSpPr>
            <a:spLocks noGrp="1"/>
          </p:cNvSpPr>
          <p:nvPr>
            <p:ph type="sldNum" sz="quarter" idx="12"/>
          </p:nvPr>
        </p:nvSpPr>
        <p:spPr/>
        <p:txBody>
          <a:bodyPr/>
          <a:lstStyle/>
          <a:p>
            <a:fld id="{92285995-1F1A-40AC-9683-3732EB428E6A}" type="slidenum">
              <a:rPr lang="en-US" smtClean="0"/>
              <a:t>14</a:t>
            </a:fld>
            <a:endParaRPr lang="en-US"/>
          </a:p>
        </p:txBody>
      </p:sp>
    </p:spTree>
    <p:extLst>
      <p:ext uri="{BB962C8B-B14F-4D97-AF65-F5344CB8AC3E}">
        <p14:creationId xmlns:p14="http://schemas.microsoft.com/office/powerpoint/2010/main" val="34614378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VIRTUAL DIGITAL ASSET</a:t>
            </a:r>
            <a:endParaRPr lang="en-US" dirty="0"/>
          </a:p>
        </p:txBody>
      </p:sp>
      <p:sp>
        <p:nvSpPr>
          <p:cNvPr id="3" name="Content Placeholder 2"/>
          <p:cNvSpPr>
            <a:spLocks noGrp="1"/>
          </p:cNvSpPr>
          <p:nvPr>
            <p:ph idx="1"/>
          </p:nvPr>
        </p:nvSpPr>
        <p:spPr>
          <a:xfrm>
            <a:off x="932688" y="1280160"/>
            <a:ext cx="11259312" cy="4928616"/>
          </a:xfrm>
        </p:spPr>
        <p:txBody>
          <a:bodyPr>
            <a:normAutofit/>
          </a:bodyPr>
          <a:lstStyle/>
          <a:p>
            <a:r>
              <a:rPr lang="en-US" dirty="0"/>
              <a:t>(111) “virtual digital asset” means— </a:t>
            </a:r>
            <a:r>
              <a:rPr lang="en-US" dirty="0" smtClean="0"/>
              <a:t>(</a:t>
            </a:r>
          </a:p>
          <a:p>
            <a:pPr>
              <a:lnSpc>
                <a:spcPct val="250000"/>
              </a:lnSpc>
            </a:pPr>
            <a:r>
              <a:rPr lang="en-US" dirty="0" smtClean="0"/>
              <a:t>a</a:t>
            </a:r>
            <a:r>
              <a:rPr lang="en-US" dirty="0"/>
              <a:t>) any information or code or number or token (not being Indian currency or foreign currency), generated through cryptographic means or otherwise, called by any name, providing a digital representation of value exchanged with or without consideration, with the promise or representation of having inherent value, or functions as a store of value or a unit of account including its use in any financial transaction or investment, but not limited to investment scheme; and can be transferred, stored or traded </a:t>
            </a:r>
            <a:r>
              <a:rPr lang="en-US" dirty="0" smtClean="0"/>
              <a:t>electronically</a:t>
            </a:r>
            <a:endParaRPr lang="en-US" dirty="0"/>
          </a:p>
        </p:txBody>
      </p:sp>
      <p:sp>
        <p:nvSpPr>
          <p:cNvPr id="4" name="Date Placeholder 3"/>
          <p:cNvSpPr>
            <a:spLocks noGrp="1"/>
          </p:cNvSpPr>
          <p:nvPr>
            <p:ph type="dt" sz="half" idx="10"/>
          </p:nvPr>
        </p:nvSpPr>
        <p:spPr/>
        <p:txBody>
          <a:bodyPr/>
          <a:lstStyle/>
          <a:p>
            <a:fld id="{1BE0D8DD-3E97-4033-9598-ECD21773103C}" type="datetime1">
              <a:rPr lang="en-US" smtClean="0"/>
              <a:t>3/22/2025</a:t>
            </a:fld>
            <a:endParaRPr lang="en-US"/>
          </a:p>
        </p:txBody>
      </p:sp>
      <p:sp>
        <p:nvSpPr>
          <p:cNvPr id="5" name="Slide Number Placeholder 4"/>
          <p:cNvSpPr>
            <a:spLocks noGrp="1"/>
          </p:cNvSpPr>
          <p:nvPr>
            <p:ph type="sldNum" sz="quarter" idx="12"/>
          </p:nvPr>
        </p:nvSpPr>
        <p:spPr/>
        <p:txBody>
          <a:bodyPr/>
          <a:lstStyle/>
          <a:p>
            <a:fld id="{92285995-1F1A-40AC-9683-3732EB428E6A}" type="slidenum">
              <a:rPr lang="en-US" smtClean="0"/>
              <a:t>15</a:t>
            </a:fld>
            <a:endParaRPr lang="en-US"/>
          </a:p>
        </p:txBody>
      </p:sp>
    </p:spTree>
    <p:extLst>
      <p:ext uri="{BB962C8B-B14F-4D97-AF65-F5344CB8AC3E}">
        <p14:creationId xmlns:p14="http://schemas.microsoft.com/office/powerpoint/2010/main" val="3220224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BE0D8DD-3E97-4033-9598-ECD21773103C}" type="datetime1">
              <a:rPr lang="en-US" smtClean="0"/>
              <a:t>3/22/2025</a:t>
            </a:fld>
            <a:endParaRPr lang="en-US"/>
          </a:p>
        </p:txBody>
      </p:sp>
      <p:sp>
        <p:nvSpPr>
          <p:cNvPr id="5" name="Slide Number Placeholder 4"/>
          <p:cNvSpPr>
            <a:spLocks noGrp="1"/>
          </p:cNvSpPr>
          <p:nvPr>
            <p:ph type="sldNum" sz="quarter" idx="12"/>
          </p:nvPr>
        </p:nvSpPr>
        <p:spPr/>
        <p:txBody>
          <a:bodyPr/>
          <a:lstStyle/>
          <a:p>
            <a:fld id="{92285995-1F1A-40AC-9683-3732EB428E6A}" type="slidenum">
              <a:rPr lang="en-US" smtClean="0"/>
              <a:t>16</a:t>
            </a:fld>
            <a:endParaRPr lang="en-US"/>
          </a:p>
        </p:txBody>
      </p:sp>
      <p:sp>
        <p:nvSpPr>
          <p:cNvPr id="6" name="Title 1"/>
          <p:cNvSpPr>
            <a:spLocks noGrp="1"/>
          </p:cNvSpPr>
          <p:nvPr>
            <p:ph idx="1"/>
          </p:nvPr>
        </p:nvSpPr>
        <p:spPr>
          <a:xfrm>
            <a:off x="1646238" y="904875"/>
            <a:ext cx="10340975" cy="5303838"/>
          </a:xfrm>
        </p:spPr>
        <p:txBody>
          <a:bodyPr>
            <a:normAutofit/>
          </a:bodyPr>
          <a:lstStyle/>
          <a:p>
            <a:pPr>
              <a:lnSpc>
                <a:spcPct val="150000"/>
              </a:lnSpc>
            </a:pPr>
            <a:r>
              <a:rPr lang="en-US" dirty="0"/>
              <a:t>(b) a non-fungible token or any other token of similar nature, by whatever name called; </a:t>
            </a:r>
            <a:endParaRPr lang="en-US" dirty="0" smtClean="0"/>
          </a:p>
          <a:p>
            <a:pPr>
              <a:lnSpc>
                <a:spcPct val="150000"/>
              </a:lnSpc>
            </a:pPr>
            <a:r>
              <a:rPr lang="en-US" dirty="0" smtClean="0"/>
              <a:t>(</a:t>
            </a:r>
            <a:r>
              <a:rPr lang="en-US" dirty="0"/>
              <a:t>c) any other digital asset, as the Central Government may, by notification, specify, </a:t>
            </a:r>
            <a:endParaRPr lang="en-US" dirty="0" smtClean="0"/>
          </a:p>
          <a:p>
            <a:pPr>
              <a:lnSpc>
                <a:spcPct val="150000"/>
              </a:lnSpc>
            </a:pPr>
            <a:r>
              <a:rPr lang="en-US" dirty="0" smtClean="0"/>
              <a:t>(</a:t>
            </a:r>
            <a:r>
              <a:rPr lang="en-US" dirty="0"/>
              <a:t>d) any crypto-asset being a digital representation of value that relies on a cryptographically secured distributed ledger or a similar technology to validate and secure transactions, </a:t>
            </a:r>
            <a:endParaRPr lang="en-US" dirty="0" smtClean="0"/>
          </a:p>
          <a:p>
            <a:pPr>
              <a:lnSpc>
                <a:spcPct val="150000"/>
              </a:lnSpc>
            </a:pPr>
            <a:r>
              <a:rPr lang="en-US" dirty="0" smtClean="0"/>
              <a:t>whether </a:t>
            </a:r>
            <a:r>
              <a:rPr lang="en-US" dirty="0"/>
              <a:t>or not such asset is included in sub-clause (a) or (b) or (c), where,–– </a:t>
            </a:r>
            <a:endParaRPr lang="en-US" dirty="0" smtClean="0"/>
          </a:p>
          <a:p>
            <a:pPr marL="0" indent="0">
              <a:lnSpc>
                <a:spcPct val="150000"/>
              </a:lnSpc>
              <a:buNone/>
            </a:pPr>
            <a:r>
              <a:rPr lang="en-US" dirty="0" smtClean="0"/>
              <a:t>(</a:t>
            </a:r>
            <a:r>
              <a:rPr lang="en-US" dirty="0" err="1" smtClean="0"/>
              <a:t>i</a:t>
            </a:r>
            <a:r>
              <a:rPr lang="en-US" dirty="0" smtClean="0"/>
              <a:t>) “non-fungible token” means such digital asset as the Central Government may, by notification, specify; </a:t>
            </a:r>
          </a:p>
          <a:p>
            <a:pPr marL="0" indent="0">
              <a:lnSpc>
                <a:spcPct val="150000"/>
              </a:lnSpc>
              <a:buNone/>
            </a:pPr>
            <a:r>
              <a:rPr lang="en-US" dirty="0" smtClean="0"/>
              <a:t>(</a:t>
            </a:r>
            <a:r>
              <a:rPr lang="en-US" dirty="0"/>
              <a:t>ii) the Central Government may, by notification, exclude any digital asset from this definition, subject to such conditions as specified therein;</a:t>
            </a:r>
          </a:p>
        </p:txBody>
      </p:sp>
    </p:spTree>
    <p:extLst>
      <p:ext uri="{BB962C8B-B14F-4D97-AF65-F5344CB8AC3E}">
        <p14:creationId xmlns:p14="http://schemas.microsoft.com/office/powerpoint/2010/main" val="22929463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1344168"/>
            <a:ext cx="8911687" cy="1024128"/>
          </a:xfrm>
        </p:spPr>
        <p:txBody>
          <a:bodyPr/>
          <a:lstStyle/>
          <a:p>
            <a:r>
              <a:rPr lang="en-US" dirty="0" smtClean="0"/>
              <a:t>                       CHAPTER-II</a:t>
            </a:r>
            <a:endParaRPr lang="en-US" dirty="0"/>
          </a:p>
        </p:txBody>
      </p:sp>
      <p:sp>
        <p:nvSpPr>
          <p:cNvPr id="3" name="Content Placeholder 2"/>
          <p:cNvSpPr>
            <a:spLocks noGrp="1"/>
          </p:cNvSpPr>
          <p:nvPr>
            <p:ph idx="1"/>
          </p:nvPr>
        </p:nvSpPr>
        <p:spPr>
          <a:xfrm>
            <a:off x="2589212" y="2651760"/>
            <a:ext cx="8915400" cy="1316736"/>
          </a:xfrm>
        </p:spPr>
        <p:txBody>
          <a:bodyPr>
            <a:noAutofit/>
          </a:bodyPr>
          <a:lstStyle/>
          <a:p>
            <a:pPr marL="0" indent="0">
              <a:buNone/>
            </a:pPr>
            <a:r>
              <a:rPr lang="en-US" sz="4000" dirty="0" smtClean="0"/>
              <a:t>              BASIS </a:t>
            </a:r>
            <a:r>
              <a:rPr lang="en-US" sz="4000" dirty="0"/>
              <a:t>OF CHARGE</a:t>
            </a:r>
            <a:r>
              <a:rPr lang="en-US" sz="4000" dirty="0" smtClean="0"/>
              <a:t>                                    </a:t>
            </a:r>
            <a:endParaRPr lang="en-US" sz="4000" dirty="0"/>
          </a:p>
        </p:txBody>
      </p:sp>
      <p:sp>
        <p:nvSpPr>
          <p:cNvPr id="4" name="Date Placeholder 3"/>
          <p:cNvSpPr>
            <a:spLocks noGrp="1"/>
          </p:cNvSpPr>
          <p:nvPr>
            <p:ph type="dt" sz="half" idx="10"/>
          </p:nvPr>
        </p:nvSpPr>
        <p:spPr/>
        <p:txBody>
          <a:bodyPr/>
          <a:lstStyle/>
          <a:p>
            <a:fld id="{1BE0D8DD-3E97-4033-9598-ECD21773103C}" type="datetime1">
              <a:rPr lang="en-US" smtClean="0"/>
              <a:t>3/22/2025</a:t>
            </a:fld>
            <a:endParaRPr lang="en-US"/>
          </a:p>
        </p:txBody>
      </p:sp>
      <p:sp>
        <p:nvSpPr>
          <p:cNvPr id="5" name="Slide Number Placeholder 4"/>
          <p:cNvSpPr>
            <a:spLocks noGrp="1"/>
          </p:cNvSpPr>
          <p:nvPr>
            <p:ph type="sldNum" sz="quarter" idx="12"/>
          </p:nvPr>
        </p:nvSpPr>
        <p:spPr/>
        <p:txBody>
          <a:bodyPr/>
          <a:lstStyle/>
          <a:p>
            <a:fld id="{92285995-1F1A-40AC-9683-3732EB428E6A}" type="slidenum">
              <a:rPr lang="en-US" smtClean="0"/>
              <a:t>17</a:t>
            </a:fld>
            <a:endParaRPr lang="en-US"/>
          </a:p>
        </p:txBody>
      </p:sp>
    </p:spTree>
    <p:extLst>
      <p:ext uri="{BB962C8B-B14F-4D97-AF65-F5344CB8AC3E}">
        <p14:creationId xmlns:p14="http://schemas.microsoft.com/office/powerpoint/2010/main" val="20869259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INCOME TAX</a:t>
            </a:r>
            <a:endParaRPr lang="en-US" dirty="0"/>
          </a:p>
        </p:txBody>
      </p:sp>
      <p:sp>
        <p:nvSpPr>
          <p:cNvPr id="3" name="Content Placeholder 2"/>
          <p:cNvSpPr>
            <a:spLocks noGrp="1"/>
          </p:cNvSpPr>
          <p:nvPr>
            <p:ph idx="1"/>
          </p:nvPr>
        </p:nvSpPr>
        <p:spPr>
          <a:xfrm>
            <a:off x="1499616" y="1536192"/>
            <a:ext cx="10479024" cy="5321808"/>
          </a:xfrm>
        </p:spPr>
        <p:txBody>
          <a:bodyPr/>
          <a:lstStyle/>
          <a:p>
            <a:pPr>
              <a:lnSpc>
                <a:spcPct val="150000"/>
              </a:lnSpc>
            </a:pPr>
            <a:r>
              <a:rPr lang="en-US" dirty="0"/>
              <a:t>4. (1) Income-tax for any tax year shall be charged as per the provisions of this Act at the rate or rates which are enacted by a Central Act for such tax year. </a:t>
            </a:r>
            <a:endParaRPr lang="en-US" dirty="0" smtClean="0"/>
          </a:p>
          <a:p>
            <a:pPr>
              <a:lnSpc>
                <a:spcPct val="150000"/>
              </a:lnSpc>
            </a:pPr>
            <a:r>
              <a:rPr lang="en-US" dirty="0" smtClean="0"/>
              <a:t>(</a:t>
            </a:r>
            <a:r>
              <a:rPr lang="en-US" dirty="0"/>
              <a:t>2) The charge of income-tax under sub-section (1) shall be on the total income of the tax year of every person as per the provisions of this Act. </a:t>
            </a:r>
            <a:r>
              <a:rPr lang="en-US" dirty="0" smtClean="0"/>
              <a:t>(</a:t>
            </a:r>
          </a:p>
          <a:p>
            <a:pPr>
              <a:lnSpc>
                <a:spcPct val="150000"/>
              </a:lnSpc>
            </a:pPr>
            <a:r>
              <a:rPr lang="en-US" dirty="0" smtClean="0"/>
              <a:t>3</a:t>
            </a:r>
            <a:r>
              <a:rPr lang="en-US" dirty="0"/>
              <a:t>) Income-tax shall also include any additional income-tax, by whatever name called, levied under this Act. </a:t>
            </a:r>
            <a:endParaRPr lang="en-US" dirty="0" smtClean="0"/>
          </a:p>
          <a:p>
            <a:pPr>
              <a:lnSpc>
                <a:spcPct val="150000"/>
              </a:lnSpc>
            </a:pPr>
            <a:r>
              <a:rPr lang="en-US" dirty="0" smtClean="0"/>
              <a:t>(</a:t>
            </a:r>
            <a:r>
              <a:rPr lang="en-US" dirty="0"/>
              <a:t>4) If this Act provides that income-tax is to be charged in respect of income of a period other than the tax year, it shall be charged accordingly. </a:t>
            </a:r>
            <a:endParaRPr lang="en-US" dirty="0" smtClean="0"/>
          </a:p>
          <a:p>
            <a:pPr>
              <a:lnSpc>
                <a:spcPct val="150000"/>
              </a:lnSpc>
            </a:pPr>
            <a:r>
              <a:rPr lang="en-US" dirty="0" smtClean="0"/>
              <a:t>(</a:t>
            </a:r>
            <a:r>
              <a:rPr lang="en-US" dirty="0"/>
              <a:t>5) For the income chargeable under sub-section (2), income-tax shall be deducted or collected at source or paid in advance as provided under this Act.</a:t>
            </a:r>
          </a:p>
        </p:txBody>
      </p:sp>
      <p:sp>
        <p:nvSpPr>
          <p:cNvPr id="4" name="Date Placeholder 3"/>
          <p:cNvSpPr>
            <a:spLocks noGrp="1"/>
          </p:cNvSpPr>
          <p:nvPr>
            <p:ph type="dt" sz="half" idx="10"/>
          </p:nvPr>
        </p:nvSpPr>
        <p:spPr/>
        <p:txBody>
          <a:bodyPr/>
          <a:lstStyle/>
          <a:p>
            <a:fld id="{1BE0D8DD-3E97-4033-9598-ECD21773103C}" type="datetime1">
              <a:rPr lang="en-US" smtClean="0"/>
              <a:t>3/22/2025</a:t>
            </a:fld>
            <a:endParaRPr lang="en-US"/>
          </a:p>
        </p:txBody>
      </p:sp>
      <p:sp>
        <p:nvSpPr>
          <p:cNvPr id="5" name="Slide Number Placeholder 4"/>
          <p:cNvSpPr>
            <a:spLocks noGrp="1"/>
          </p:cNvSpPr>
          <p:nvPr>
            <p:ph type="sldNum" sz="quarter" idx="12"/>
          </p:nvPr>
        </p:nvSpPr>
        <p:spPr/>
        <p:txBody>
          <a:bodyPr/>
          <a:lstStyle/>
          <a:p>
            <a:fld id="{92285995-1F1A-40AC-9683-3732EB428E6A}" type="slidenum">
              <a:rPr lang="en-US" smtClean="0"/>
              <a:t>18</a:t>
            </a:fld>
            <a:endParaRPr lang="en-US"/>
          </a:p>
        </p:txBody>
      </p:sp>
    </p:spTree>
    <p:extLst>
      <p:ext uri="{BB962C8B-B14F-4D97-AF65-F5344CB8AC3E}">
        <p14:creationId xmlns:p14="http://schemas.microsoft.com/office/powerpoint/2010/main" val="22438983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RESIDENT OF INDIA</a:t>
            </a:r>
            <a:endParaRPr lang="en-US" dirty="0"/>
          </a:p>
        </p:txBody>
      </p:sp>
      <p:sp>
        <p:nvSpPr>
          <p:cNvPr id="3" name="Content Placeholder 2"/>
          <p:cNvSpPr>
            <a:spLocks noGrp="1"/>
          </p:cNvSpPr>
          <p:nvPr>
            <p:ph idx="1"/>
          </p:nvPr>
        </p:nvSpPr>
        <p:spPr>
          <a:xfrm>
            <a:off x="1311579" y="1426464"/>
            <a:ext cx="10667061" cy="4590288"/>
          </a:xfrm>
        </p:spPr>
        <p:txBody>
          <a:bodyPr>
            <a:normAutofit/>
          </a:bodyPr>
          <a:lstStyle/>
          <a:p>
            <a:pPr>
              <a:lnSpc>
                <a:spcPct val="200000"/>
              </a:lnSpc>
            </a:pPr>
            <a:r>
              <a:rPr lang="en-US" dirty="0"/>
              <a:t>6. (1) For the purposes of this Act, residence of a person in India shall be determined as per this section. </a:t>
            </a:r>
            <a:endParaRPr lang="en-US" dirty="0" smtClean="0"/>
          </a:p>
          <a:p>
            <a:pPr>
              <a:lnSpc>
                <a:spcPct val="200000"/>
              </a:lnSpc>
            </a:pPr>
            <a:r>
              <a:rPr lang="en-US" dirty="0" smtClean="0"/>
              <a:t>(</a:t>
            </a:r>
            <a:r>
              <a:rPr lang="en-US" dirty="0"/>
              <a:t>2) An individual shall be resident in India in a tax year, if he–– </a:t>
            </a:r>
            <a:endParaRPr lang="en-US" dirty="0" smtClean="0"/>
          </a:p>
          <a:p>
            <a:pPr marL="0" indent="0">
              <a:lnSpc>
                <a:spcPct val="200000"/>
              </a:lnSpc>
              <a:buNone/>
            </a:pPr>
            <a:r>
              <a:rPr lang="en-US" dirty="0" smtClean="0"/>
              <a:t>(</a:t>
            </a:r>
            <a:r>
              <a:rPr lang="en-US" dirty="0"/>
              <a:t>a) is in India for a total period of one hundred and eighty-two days or more in that tax year; or </a:t>
            </a:r>
            <a:endParaRPr lang="en-US" dirty="0" smtClean="0"/>
          </a:p>
          <a:p>
            <a:pPr marL="0" indent="0">
              <a:lnSpc>
                <a:spcPct val="200000"/>
              </a:lnSpc>
              <a:buNone/>
            </a:pPr>
            <a:r>
              <a:rPr lang="en-US" dirty="0" smtClean="0"/>
              <a:t>(</a:t>
            </a:r>
            <a:r>
              <a:rPr lang="en-US" dirty="0"/>
              <a:t>b) is in India cumulatively for sixty days or more during that year and has been in India cumulatively for three hundred and sixty-five days or more in the four years preceding such tax year.</a:t>
            </a:r>
          </a:p>
        </p:txBody>
      </p:sp>
      <p:sp>
        <p:nvSpPr>
          <p:cNvPr id="4" name="Date Placeholder 3"/>
          <p:cNvSpPr>
            <a:spLocks noGrp="1"/>
          </p:cNvSpPr>
          <p:nvPr>
            <p:ph type="dt" sz="half" idx="10"/>
          </p:nvPr>
        </p:nvSpPr>
        <p:spPr/>
        <p:txBody>
          <a:bodyPr/>
          <a:lstStyle/>
          <a:p>
            <a:fld id="{1BE0D8DD-3E97-4033-9598-ECD21773103C}" type="datetime1">
              <a:rPr lang="en-US" smtClean="0"/>
              <a:t>3/22/2025</a:t>
            </a:fld>
            <a:endParaRPr lang="en-US"/>
          </a:p>
        </p:txBody>
      </p:sp>
      <p:sp>
        <p:nvSpPr>
          <p:cNvPr id="5" name="Slide Number Placeholder 4"/>
          <p:cNvSpPr>
            <a:spLocks noGrp="1"/>
          </p:cNvSpPr>
          <p:nvPr>
            <p:ph type="sldNum" sz="quarter" idx="12"/>
          </p:nvPr>
        </p:nvSpPr>
        <p:spPr/>
        <p:txBody>
          <a:bodyPr/>
          <a:lstStyle/>
          <a:p>
            <a:fld id="{92285995-1F1A-40AC-9683-3732EB428E6A}" type="slidenum">
              <a:rPr lang="en-US" smtClean="0"/>
              <a:t>19</a:t>
            </a:fld>
            <a:endParaRPr lang="en-US"/>
          </a:p>
        </p:txBody>
      </p:sp>
    </p:spTree>
    <p:extLst>
      <p:ext uri="{BB962C8B-B14F-4D97-AF65-F5344CB8AC3E}">
        <p14:creationId xmlns:p14="http://schemas.microsoft.com/office/powerpoint/2010/main" val="13182862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71216" y="1609344"/>
            <a:ext cx="6839712" cy="1472183"/>
          </a:xfrm>
        </p:spPr>
        <p:txBody>
          <a:bodyPr>
            <a:noAutofit/>
          </a:bodyPr>
          <a:lstStyle/>
          <a:p>
            <a:r>
              <a:rPr lang="en-US" sz="5400" dirty="0" smtClean="0"/>
              <a:t>  INCOME </a:t>
            </a:r>
            <a:r>
              <a:rPr lang="en-US" sz="5400" dirty="0"/>
              <a:t>TAX BILL</a:t>
            </a:r>
          </a:p>
        </p:txBody>
      </p:sp>
      <p:sp>
        <p:nvSpPr>
          <p:cNvPr id="3" name="Content Placeholder 2"/>
          <p:cNvSpPr>
            <a:spLocks noGrp="1"/>
          </p:cNvSpPr>
          <p:nvPr>
            <p:ph idx="1"/>
          </p:nvPr>
        </p:nvSpPr>
        <p:spPr>
          <a:xfrm>
            <a:off x="4608576" y="2340864"/>
            <a:ext cx="3465576" cy="850392"/>
          </a:xfrm>
        </p:spPr>
        <p:txBody>
          <a:bodyPr>
            <a:noAutofit/>
          </a:bodyPr>
          <a:lstStyle/>
          <a:p>
            <a:pPr marL="0" indent="0">
              <a:buNone/>
            </a:pPr>
            <a:r>
              <a:rPr lang="en-US" sz="4800" dirty="0" smtClean="0"/>
              <a:t>                                                                  </a:t>
            </a:r>
            <a:r>
              <a:rPr lang="en-US" sz="8000" dirty="0" smtClean="0"/>
              <a:t>2025</a:t>
            </a:r>
            <a:endParaRPr lang="en-US" sz="8000" dirty="0"/>
          </a:p>
        </p:txBody>
      </p:sp>
      <p:sp>
        <p:nvSpPr>
          <p:cNvPr id="4" name="Date Placeholder 3"/>
          <p:cNvSpPr>
            <a:spLocks noGrp="1"/>
          </p:cNvSpPr>
          <p:nvPr>
            <p:ph type="dt" sz="half" idx="10"/>
          </p:nvPr>
        </p:nvSpPr>
        <p:spPr/>
        <p:txBody>
          <a:bodyPr/>
          <a:lstStyle/>
          <a:p>
            <a:fld id="{1BE0D8DD-3E97-4033-9598-ECD21773103C}" type="datetime1">
              <a:rPr lang="en-US" smtClean="0"/>
              <a:t>3/22/2025</a:t>
            </a:fld>
            <a:endParaRPr lang="en-US"/>
          </a:p>
        </p:txBody>
      </p:sp>
      <p:sp>
        <p:nvSpPr>
          <p:cNvPr id="5" name="Slide Number Placeholder 4"/>
          <p:cNvSpPr>
            <a:spLocks noGrp="1"/>
          </p:cNvSpPr>
          <p:nvPr>
            <p:ph type="sldNum" sz="quarter" idx="12"/>
          </p:nvPr>
        </p:nvSpPr>
        <p:spPr/>
        <p:txBody>
          <a:bodyPr/>
          <a:lstStyle/>
          <a:p>
            <a:fld id="{92285995-1F1A-40AC-9683-3732EB428E6A}" type="slidenum">
              <a:rPr lang="en-US" smtClean="0"/>
              <a:t>2</a:t>
            </a:fld>
            <a:endParaRPr lang="en-US"/>
          </a:p>
        </p:txBody>
      </p:sp>
    </p:spTree>
    <p:extLst>
      <p:ext uri="{BB962C8B-B14F-4D97-AF65-F5344CB8AC3E}">
        <p14:creationId xmlns:p14="http://schemas.microsoft.com/office/powerpoint/2010/main" val="8148078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186402"/>
          </a:xfrm>
        </p:spPr>
        <p:txBody>
          <a:bodyPr/>
          <a:lstStyle/>
          <a:p>
            <a:r>
              <a:rPr lang="en-US" dirty="0" smtClean="0"/>
              <a:t>           ACCOUNTING PERIOD</a:t>
            </a:r>
            <a:endParaRPr lang="en-US" dirty="0"/>
          </a:p>
        </p:txBody>
      </p:sp>
      <p:sp>
        <p:nvSpPr>
          <p:cNvPr id="3" name="Content Placeholder 2"/>
          <p:cNvSpPr>
            <a:spLocks noGrp="1"/>
          </p:cNvSpPr>
          <p:nvPr>
            <p:ph idx="1"/>
          </p:nvPr>
        </p:nvSpPr>
        <p:spPr/>
        <p:txBody>
          <a:bodyPr>
            <a:normAutofit/>
          </a:bodyPr>
          <a:lstStyle/>
          <a:p>
            <a:pPr>
              <a:lnSpc>
                <a:spcPct val="250000"/>
              </a:lnSpc>
            </a:pPr>
            <a:r>
              <a:rPr lang="en-US" sz="2000" dirty="0"/>
              <a:t>e) the expression “accounting period” in clause (d) means–– </a:t>
            </a:r>
            <a:endParaRPr lang="en-US" sz="2000" dirty="0" smtClean="0"/>
          </a:p>
          <a:p>
            <a:pPr marL="400050" indent="-400050">
              <a:lnSpc>
                <a:spcPct val="250000"/>
              </a:lnSpc>
              <a:buAutoNum type="romanLcParenBoth"/>
            </a:pPr>
            <a:r>
              <a:rPr lang="en-US" sz="2000" dirty="0" smtClean="0"/>
              <a:t>each period of twelve months ending with the 31st March;</a:t>
            </a:r>
          </a:p>
        </p:txBody>
      </p:sp>
      <p:sp>
        <p:nvSpPr>
          <p:cNvPr id="4" name="Date Placeholder 3"/>
          <p:cNvSpPr>
            <a:spLocks noGrp="1"/>
          </p:cNvSpPr>
          <p:nvPr>
            <p:ph type="dt" sz="half" idx="10"/>
          </p:nvPr>
        </p:nvSpPr>
        <p:spPr/>
        <p:txBody>
          <a:bodyPr/>
          <a:lstStyle/>
          <a:p>
            <a:fld id="{1BE0D8DD-3E97-4033-9598-ECD21773103C}" type="datetime1">
              <a:rPr lang="en-US" smtClean="0"/>
              <a:t>3/22/2025</a:t>
            </a:fld>
            <a:endParaRPr lang="en-US"/>
          </a:p>
        </p:txBody>
      </p:sp>
      <p:sp>
        <p:nvSpPr>
          <p:cNvPr id="5" name="Slide Number Placeholder 4"/>
          <p:cNvSpPr>
            <a:spLocks noGrp="1"/>
          </p:cNvSpPr>
          <p:nvPr>
            <p:ph type="sldNum" sz="quarter" idx="12"/>
          </p:nvPr>
        </p:nvSpPr>
        <p:spPr/>
        <p:txBody>
          <a:bodyPr/>
          <a:lstStyle/>
          <a:p>
            <a:fld id="{92285995-1F1A-40AC-9683-3732EB428E6A}" type="slidenum">
              <a:rPr lang="en-US" smtClean="0"/>
              <a:t>20</a:t>
            </a:fld>
            <a:endParaRPr lang="en-US"/>
          </a:p>
        </p:txBody>
      </p:sp>
    </p:spTree>
    <p:extLst>
      <p:ext uri="{BB962C8B-B14F-4D97-AF65-F5344CB8AC3E}">
        <p14:creationId xmlns:p14="http://schemas.microsoft.com/office/powerpoint/2010/main" val="39835987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93210"/>
          </a:xfrm>
        </p:spPr>
        <p:txBody>
          <a:bodyPr/>
          <a:lstStyle/>
          <a:p>
            <a:r>
              <a:rPr lang="en-US" dirty="0" smtClean="0"/>
              <a:t>                       CHAPTER </a:t>
            </a:r>
            <a:r>
              <a:rPr lang="en-US" dirty="0"/>
              <a:t>IV</a:t>
            </a:r>
          </a:p>
        </p:txBody>
      </p:sp>
      <p:sp>
        <p:nvSpPr>
          <p:cNvPr id="3" name="Content Placeholder 2"/>
          <p:cNvSpPr>
            <a:spLocks noGrp="1"/>
          </p:cNvSpPr>
          <p:nvPr>
            <p:ph idx="1"/>
          </p:nvPr>
        </p:nvSpPr>
        <p:spPr>
          <a:xfrm>
            <a:off x="1311579" y="1344168"/>
            <a:ext cx="10749357" cy="4864608"/>
          </a:xfrm>
        </p:spPr>
        <p:txBody>
          <a:bodyPr>
            <a:normAutofit fontScale="92500" lnSpcReduction="20000"/>
          </a:bodyPr>
          <a:lstStyle/>
          <a:p>
            <a:pPr marL="0" indent="0">
              <a:buNone/>
            </a:pPr>
            <a:r>
              <a:rPr lang="en-US" dirty="0" smtClean="0"/>
              <a:t>                                                     COMPUTATION </a:t>
            </a:r>
            <a:r>
              <a:rPr lang="en-US" dirty="0"/>
              <a:t>OF TOTAL </a:t>
            </a:r>
            <a:r>
              <a:rPr lang="en-US" dirty="0" smtClean="0"/>
              <a:t>INCOME</a:t>
            </a:r>
            <a:endParaRPr lang="en-US" dirty="0"/>
          </a:p>
          <a:p>
            <a:pPr marL="0" indent="0">
              <a:buNone/>
            </a:pPr>
            <a:endParaRPr lang="en-US" dirty="0" smtClean="0"/>
          </a:p>
          <a:p>
            <a:pPr marL="0" indent="0">
              <a:lnSpc>
                <a:spcPct val="200000"/>
              </a:lnSpc>
              <a:buNone/>
            </a:pPr>
            <a:r>
              <a:rPr lang="en-US" dirty="0"/>
              <a:t>13. Save as otherwise provided in this Act, all incomes shall, for the purposes of charge of income-tax and computation of total income, be classified under the following heads of income:— </a:t>
            </a:r>
            <a:endParaRPr lang="en-US" dirty="0" smtClean="0"/>
          </a:p>
          <a:p>
            <a:pPr>
              <a:lnSpc>
                <a:spcPct val="200000"/>
              </a:lnSpc>
              <a:buAutoNum type="alphaLcParenBoth"/>
            </a:pPr>
            <a:r>
              <a:rPr lang="en-US" dirty="0" smtClean="0"/>
              <a:t>Salaries</a:t>
            </a:r>
            <a:r>
              <a:rPr lang="en-US" dirty="0"/>
              <a:t>; </a:t>
            </a:r>
            <a:endParaRPr lang="en-US" dirty="0" smtClean="0"/>
          </a:p>
          <a:p>
            <a:pPr>
              <a:lnSpc>
                <a:spcPct val="200000"/>
              </a:lnSpc>
              <a:buAutoNum type="alphaLcParenBoth"/>
            </a:pPr>
            <a:r>
              <a:rPr lang="en-US" dirty="0" smtClean="0"/>
              <a:t> </a:t>
            </a:r>
            <a:r>
              <a:rPr lang="en-US" dirty="0"/>
              <a:t>Income from house property; </a:t>
            </a:r>
            <a:endParaRPr lang="en-US" dirty="0" smtClean="0"/>
          </a:p>
          <a:p>
            <a:pPr>
              <a:lnSpc>
                <a:spcPct val="200000"/>
              </a:lnSpc>
              <a:buAutoNum type="alphaLcParenBoth"/>
            </a:pPr>
            <a:r>
              <a:rPr lang="en-US" dirty="0" smtClean="0"/>
              <a:t> </a:t>
            </a:r>
            <a:r>
              <a:rPr lang="en-US" dirty="0"/>
              <a:t>Profits and gains of business or profession; </a:t>
            </a:r>
            <a:endParaRPr lang="en-US" dirty="0" smtClean="0"/>
          </a:p>
          <a:p>
            <a:pPr>
              <a:lnSpc>
                <a:spcPct val="200000"/>
              </a:lnSpc>
              <a:buAutoNum type="alphaLcParenBoth"/>
            </a:pPr>
            <a:r>
              <a:rPr lang="en-US" dirty="0" smtClean="0"/>
              <a:t> </a:t>
            </a:r>
            <a:r>
              <a:rPr lang="en-US" dirty="0"/>
              <a:t>Capital gains; and </a:t>
            </a:r>
            <a:endParaRPr lang="en-US" dirty="0" smtClean="0"/>
          </a:p>
          <a:p>
            <a:pPr>
              <a:lnSpc>
                <a:spcPct val="200000"/>
              </a:lnSpc>
              <a:buAutoNum type="alphaLcParenBoth"/>
            </a:pPr>
            <a:r>
              <a:rPr lang="en-US" dirty="0" smtClean="0"/>
              <a:t> </a:t>
            </a:r>
            <a:r>
              <a:rPr lang="en-US" dirty="0"/>
              <a:t>Income from other source</a:t>
            </a:r>
          </a:p>
        </p:txBody>
      </p:sp>
      <p:sp>
        <p:nvSpPr>
          <p:cNvPr id="4" name="Date Placeholder 3"/>
          <p:cNvSpPr>
            <a:spLocks noGrp="1"/>
          </p:cNvSpPr>
          <p:nvPr>
            <p:ph type="dt" sz="half" idx="10"/>
          </p:nvPr>
        </p:nvSpPr>
        <p:spPr/>
        <p:txBody>
          <a:bodyPr/>
          <a:lstStyle/>
          <a:p>
            <a:fld id="{1BE0D8DD-3E97-4033-9598-ECD21773103C}" type="datetime1">
              <a:rPr lang="en-US" smtClean="0"/>
              <a:t>3/22/2025</a:t>
            </a:fld>
            <a:endParaRPr lang="en-US"/>
          </a:p>
        </p:txBody>
      </p:sp>
      <p:sp>
        <p:nvSpPr>
          <p:cNvPr id="5" name="Slide Number Placeholder 4"/>
          <p:cNvSpPr>
            <a:spLocks noGrp="1"/>
          </p:cNvSpPr>
          <p:nvPr>
            <p:ph type="sldNum" sz="quarter" idx="12"/>
          </p:nvPr>
        </p:nvSpPr>
        <p:spPr/>
        <p:txBody>
          <a:bodyPr/>
          <a:lstStyle/>
          <a:p>
            <a:fld id="{92285995-1F1A-40AC-9683-3732EB428E6A}" type="slidenum">
              <a:rPr lang="en-US" smtClean="0"/>
              <a:t>21</a:t>
            </a:fld>
            <a:endParaRPr lang="en-US"/>
          </a:p>
        </p:txBody>
      </p:sp>
    </p:spTree>
    <p:extLst>
      <p:ext uri="{BB962C8B-B14F-4D97-AF65-F5344CB8AC3E}">
        <p14:creationId xmlns:p14="http://schemas.microsoft.com/office/powerpoint/2010/main" val="42679249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7168" y="624110"/>
            <a:ext cx="9017444" cy="774922"/>
          </a:xfrm>
        </p:spPr>
        <p:txBody>
          <a:bodyPr/>
          <a:lstStyle/>
          <a:p>
            <a:r>
              <a:rPr lang="en-US" dirty="0" smtClean="0"/>
              <a:t>                          SALARY</a:t>
            </a:r>
            <a:endParaRPr lang="en-US" dirty="0"/>
          </a:p>
        </p:txBody>
      </p:sp>
      <p:sp>
        <p:nvSpPr>
          <p:cNvPr id="3" name="Content Placeholder 2"/>
          <p:cNvSpPr>
            <a:spLocks noGrp="1"/>
          </p:cNvSpPr>
          <p:nvPr>
            <p:ph idx="1"/>
          </p:nvPr>
        </p:nvSpPr>
        <p:spPr>
          <a:xfrm>
            <a:off x="978408" y="1399032"/>
            <a:ext cx="11055096" cy="4731405"/>
          </a:xfrm>
        </p:spPr>
        <p:txBody>
          <a:bodyPr>
            <a:normAutofit fontScale="85000" lnSpcReduction="10000"/>
          </a:bodyPr>
          <a:lstStyle/>
          <a:p>
            <a:pPr>
              <a:lnSpc>
                <a:spcPct val="200000"/>
              </a:lnSpc>
            </a:pPr>
            <a:r>
              <a:rPr lang="en-US" dirty="0"/>
              <a:t>B.—Salaries 15. (1) The following income shall be chargeable to income-tax under the head “Salaries”:— </a:t>
            </a:r>
            <a:endParaRPr lang="en-US" dirty="0" smtClean="0"/>
          </a:p>
          <a:p>
            <a:pPr>
              <a:lnSpc>
                <a:spcPct val="200000"/>
              </a:lnSpc>
            </a:pPr>
            <a:r>
              <a:rPr lang="en-US" dirty="0" smtClean="0"/>
              <a:t>(</a:t>
            </a:r>
            <a:r>
              <a:rPr lang="en-US" dirty="0"/>
              <a:t>a) </a:t>
            </a:r>
            <a:r>
              <a:rPr lang="en-US" sz="2100" dirty="0"/>
              <a:t>any</a:t>
            </a:r>
            <a:r>
              <a:rPr lang="en-US" dirty="0"/>
              <a:t> salary due from an employer to an </a:t>
            </a:r>
            <a:r>
              <a:rPr lang="en-US" dirty="0" err="1"/>
              <a:t>assessee</a:t>
            </a:r>
            <a:r>
              <a:rPr lang="en-US" dirty="0"/>
              <a:t> in the tax year, whether paid or not; </a:t>
            </a:r>
            <a:endParaRPr lang="en-US" dirty="0" smtClean="0"/>
          </a:p>
          <a:p>
            <a:pPr>
              <a:lnSpc>
                <a:spcPct val="200000"/>
              </a:lnSpc>
            </a:pPr>
            <a:r>
              <a:rPr lang="en-US" dirty="0" smtClean="0"/>
              <a:t>(</a:t>
            </a:r>
            <a:r>
              <a:rPr lang="en-US" dirty="0"/>
              <a:t>b) any salary paid or allowed to him in the tax year by or on behalf of an employer though not due or before it became due to him; </a:t>
            </a:r>
            <a:endParaRPr lang="en-US" dirty="0" smtClean="0"/>
          </a:p>
          <a:p>
            <a:pPr>
              <a:lnSpc>
                <a:spcPct val="200000"/>
              </a:lnSpc>
            </a:pPr>
            <a:r>
              <a:rPr lang="en-US" dirty="0" smtClean="0"/>
              <a:t>(</a:t>
            </a:r>
            <a:r>
              <a:rPr lang="en-US" dirty="0"/>
              <a:t>c) any arrears of salary paid or allowed to him in the tax year by or on behalf of an employer, if not charged to income-tax for any earlier tax year. </a:t>
            </a:r>
            <a:endParaRPr lang="en-US" dirty="0" smtClean="0"/>
          </a:p>
          <a:p>
            <a:pPr>
              <a:lnSpc>
                <a:spcPct val="200000"/>
              </a:lnSpc>
            </a:pPr>
            <a:r>
              <a:rPr lang="en-US" dirty="0" smtClean="0"/>
              <a:t>(</a:t>
            </a:r>
            <a:r>
              <a:rPr lang="en-US" dirty="0"/>
              <a:t>2) For the purposes of sub-section (1), employer includes former employer. </a:t>
            </a:r>
            <a:endParaRPr lang="en-US" dirty="0" smtClean="0"/>
          </a:p>
          <a:p>
            <a:pPr>
              <a:lnSpc>
                <a:spcPct val="200000"/>
              </a:lnSpc>
            </a:pPr>
            <a:r>
              <a:rPr lang="en-US" dirty="0" smtClean="0"/>
              <a:t>(</a:t>
            </a:r>
            <a:r>
              <a:rPr lang="en-US" dirty="0"/>
              <a:t>3) If any salary paid in advance is included in the total income of any person for any tax year, it shall not be included again in the total income of such person when the salary becomes due. </a:t>
            </a:r>
          </a:p>
        </p:txBody>
      </p:sp>
      <p:sp>
        <p:nvSpPr>
          <p:cNvPr id="4" name="Date Placeholder 3"/>
          <p:cNvSpPr>
            <a:spLocks noGrp="1"/>
          </p:cNvSpPr>
          <p:nvPr>
            <p:ph type="dt" sz="half" idx="10"/>
          </p:nvPr>
        </p:nvSpPr>
        <p:spPr/>
        <p:txBody>
          <a:bodyPr/>
          <a:lstStyle/>
          <a:p>
            <a:fld id="{1BE0D8DD-3E97-4033-9598-ECD21773103C}" type="datetime1">
              <a:rPr lang="en-US" smtClean="0"/>
              <a:t>3/22/2025</a:t>
            </a:fld>
            <a:endParaRPr lang="en-US"/>
          </a:p>
        </p:txBody>
      </p:sp>
      <p:sp>
        <p:nvSpPr>
          <p:cNvPr id="5" name="Slide Number Placeholder 4"/>
          <p:cNvSpPr>
            <a:spLocks noGrp="1"/>
          </p:cNvSpPr>
          <p:nvPr>
            <p:ph type="sldNum" sz="quarter" idx="12"/>
          </p:nvPr>
        </p:nvSpPr>
        <p:spPr/>
        <p:txBody>
          <a:bodyPr/>
          <a:lstStyle/>
          <a:p>
            <a:fld id="{92285995-1F1A-40AC-9683-3732EB428E6A}" type="slidenum">
              <a:rPr lang="en-US" smtClean="0"/>
              <a:t>22</a:t>
            </a:fld>
            <a:endParaRPr lang="en-US"/>
          </a:p>
        </p:txBody>
      </p:sp>
    </p:spTree>
    <p:extLst>
      <p:ext uri="{BB962C8B-B14F-4D97-AF65-F5344CB8AC3E}">
        <p14:creationId xmlns:p14="http://schemas.microsoft.com/office/powerpoint/2010/main" val="7037272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Income </a:t>
            </a:r>
            <a:r>
              <a:rPr lang="en-US" dirty="0"/>
              <a:t>from house property</a:t>
            </a:r>
          </a:p>
        </p:txBody>
      </p:sp>
      <p:sp>
        <p:nvSpPr>
          <p:cNvPr id="3" name="Content Placeholder 2"/>
          <p:cNvSpPr>
            <a:spLocks noGrp="1"/>
          </p:cNvSpPr>
          <p:nvPr>
            <p:ph idx="1"/>
          </p:nvPr>
        </p:nvSpPr>
        <p:spPr>
          <a:xfrm>
            <a:off x="1078992" y="1463039"/>
            <a:ext cx="10927080" cy="5037793"/>
          </a:xfrm>
        </p:spPr>
        <p:txBody>
          <a:bodyPr>
            <a:normAutofit/>
          </a:bodyPr>
          <a:lstStyle/>
          <a:p>
            <a:pPr>
              <a:lnSpc>
                <a:spcPct val="250000"/>
              </a:lnSpc>
            </a:pPr>
            <a:r>
              <a:rPr lang="en-US" sz="2400" dirty="0"/>
              <a:t>(1) The annual value of property consisting of any buildings or lands appurtenant thereto, owned by the </a:t>
            </a:r>
            <a:r>
              <a:rPr lang="en-US" sz="2400" dirty="0" err="1"/>
              <a:t>assessee</a:t>
            </a:r>
            <a:r>
              <a:rPr lang="en-US" sz="2400" dirty="0"/>
              <a:t> shall be chargeable to income-tax under the head “Income from house property”.</a:t>
            </a:r>
          </a:p>
        </p:txBody>
      </p:sp>
      <p:sp>
        <p:nvSpPr>
          <p:cNvPr id="4" name="Date Placeholder 3"/>
          <p:cNvSpPr>
            <a:spLocks noGrp="1"/>
          </p:cNvSpPr>
          <p:nvPr>
            <p:ph type="dt" sz="half" idx="10"/>
          </p:nvPr>
        </p:nvSpPr>
        <p:spPr/>
        <p:txBody>
          <a:bodyPr/>
          <a:lstStyle/>
          <a:p>
            <a:fld id="{1BE0D8DD-3E97-4033-9598-ECD21773103C}" type="datetime1">
              <a:rPr lang="en-US" smtClean="0"/>
              <a:t>3/22/2025</a:t>
            </a:fld>
            <a:endParaRPr lang="en-US"/>
          </a:p>
        </p:txBody>
      </p:sp>
      <p:sp>
        <p:nvSpPr>
          <p:cNvPr id="5" name="Slide Number Placeholder 4"/>
          <p:cNvSpPr>
            <a:spLocks noGrp="1"/>
          </p:cNvSpPr>
          <p:nvPr>
            <p:ph type="sldNum" sz="quarter" idx="12"/>
          </p:nvPr>
        </p:nvSpPr>
        <p:spPr/>
        <p:txBody>
          <a:bodyPr/>
          <a:lstStyle/>
          <a:p>
            <a:fld id="{92285995-1F1A-40AC-9683-3732EB428E6A}" type="slidenum">
              <a:rPr lang="en-US" smtClean="0"/>
              <a:t>23</a:t>
            </a:fld>
            <a:endParaRPr lang="en-US"/>
          </a:p>
        </p:txBody>
      </p:sp>
    </p:spTree>
    <p:extLst>
      <p:ext uri="{BB962C8B-B14F-4D97-AF65-F5344CB8AC3E}">
        <p14:creationId xmlns:p14="http://schemas.microsoft.com/office/powerpoint/2010/main" val="39483126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Profits and gains of business or profession</a:t>
            </a:r>
          </a:p>
        </p:txBody>
      </p:sp>
      <p:sp>
        <p:nvSpPr>
          <p:cNvPr id="3" name="Content Placeholder 2"/>
          <p:cNvSpPr>
            <a:spLocks noGrp="1"/>
          </p:cNvSpPr>
          <p:nvPr>
            <p:ph idx="1"/>
          </p:nvPr>
        </p:nvSpPr>
        <p:spPr>
          <a:xfrm>
            <a:off x="1801368" y="2133600"/>
            <a:ext cx="9703244" cy="3777622"/>
          </a:xfrm>
        </p:spPr>
        <p:txBody>
          <a:bodyPr/>
          <a:lstStyle/>
          <a:p>
            <a:pPr>
              <a:lnSpc>
                <a:spcPct val="250000"/>
              </a:lnSpc>
            </a:pPr>
            <a:r>
              <a:rPr lang="en-US" dirty="0"/>
              <a:t>The income from any business or profession carried on by the </a:t>
            </a:r>
            <a:r>
              <a:rPr lang="en-US" dirty="0" err="1"/>
              <a:t>assessee</a:t>
            </a:r>
            <a:r>
              <a:rPr lang="en-US" dirty="0"/>
              <a:t> at any time during the tax year shall be chargeable to income-tax under the head “Profits and gains of business or profession”.</a:t>
            </a:r>
          </a:p>
        </p:txBody>
      </p:sp>
      <p:sp>
        <p:nvSpPr>
          <p:cNvPr id="4" name="Date Placeholder 3"/>
          <p:cNvSpPr>
            <a:spLocks noGrp="1"/>
          </p:cNvSpPr>
          <p:nvPr>
            <p:ph type="dt" sz="half" idx="10"/>
          </p:nvPr>
        </p:nvSpPr>
        <p:spPr/>
        <p:txBody>
          <a:bodyPr/>
          <a:lstStyle/>
          <a:p>
            <a:fld id="{1BE0D8DD-3E97-4033-9598-ECD21773103C}" type="datetime1">
              <a:rPr lang="en-US" smtClean="0"/>
              <a:t>3/22/2025</a:t>
            </a:fld>
            <a:endParaRPr lang="en-US"/>
          </a:p>
        </p:txBody>
      </p:sp>
      <p:sp>
        <p:nvSpPr>
          <p:cNvPr id="5" name="Slide Number Placeholder 4"/>
          <p:cNvSpPr>
            <a:spLocks noGrp="1"/>
          </p:cNvSpPr>
          <p:nvPr>
            <p:ph type="sldNum" sz="quarter" idx="12"/>
          </p:nvPr>
        </p:nvSpPr>
        <p:spPr/>
        <p:txBody>
          <a:bodyPr/>
          <a:lstStyle/>
          <a:p>
            <a:fld id="{92285995-1F1A-40AC-9683-3732EB428E6A}" type="slidenum">
              <a:rPr lang="en-US" smtClean="0"/>
              <a:t>24</a:t>
            </a:fld>
            <a:endParaRPr lang="en-US"/>
          </a:p>
        </p:txBody>
      </p:sp>
    </p:spTree>
    <p:extLst>
      <p:ext uri="{BB962C8B-B14F-4D97-AF65-F5344CB8AC3E}">
        <p14:creationId xmlns:p14="http://schemas.microsoft.com/office/powerpoint/2010/main" val="14229911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dirty="0" smtClean="0"/>
              <a:t>                 Capital </a:t>
            </a:r>
            <a:r>
              <a:rPr lang="en-US" dirty="0"/>
              <a:t>gains</a:t>
            </a:r>
          </a:p>
        </p:txBody>
      </p:sp>
      <p:sp>
        <p:nvSpPr>
          <p:cNvPr id="3" name="Content Placeholder 2"/>
          <p:cNvSpPr>
            <a:spLocks noGrp="1"/>
          </p:cNvSpPr>
          <p:nvPr>
            <p:ph idx="1"/>
          </p:nvPr>
        </p:nvSpPr>
        <p:spPr>
          <a:xfrm>
            <a:off x="1682496" y="2133600"/>
            <a:ext cx="10296144" cy="3919728"/>
          </a:xfrm>
        </p:spPr>
        <p:txBody>
          <a:bodyPr/>
          <a:lstStyle/>
          <a:p>
            <a:pPr>
              <a:lnSpc>
                <a:spcPct val="250000"/>
              </a:lnSpc>
            </a:pPr>
            <a:r>
              <a:rPr lang="en-US" dirty="0" smtClean="0"/>
              <a:t>Any </a:t>
            </a:r>
            <a:r>
              <a:rPr lang="en-US" dirty="0"/>
              <a:t>profits or gains arising from the transfer of a capital asset effected in a tax year shall, save as otherwise provided in sections 82, 83, 84, 86, 87, 88 and 89, be chargeable to income-tax under the head “Capital gains” and shall be deemed to be the income of the tax year in which the transfer took place</a:t>
            </a:r>
          </a:p>
        </p:txBody>
      </p:sp>
      <p:sp>
        <p:nvSpPr>
          <p:cNvPr id="4" name="Date Placeholder 3"/>
          <p:cNvSpPr>
            <a:spLocks noGrp="1"/>
          </p:cNvSpPr>
          <p:nvPr>
            <p:ph type="dt" sz="half" idx="10"/>
          </p:nvPr>
        </p:nvSpPr>
        <p:spPr/>
        <p:txBody>
          <a:bodyPr/>
          <a:lstStyle/>
          <a:p>
            <a:fld id="{1BE0D8DD-3E97-4033-9598-ECD21773103C}" type="datetime1">
              <a:rPr lang="en-US" smtClean="0"/>
              <a:t>3/22/2025</a:t>
            </a:fld>
            <a:endParaRPr lang="en-US"/>
          </a:p>
        </p:txBody>
      </p:sp>
      <p:sp>
        <p:nvSpPr>
          <p:cNvPr id="5" name="Slide Number Placeholder 4"/>
          <p:cNvSpPr>
            <a:spLocks noGrp="1"/>
          </p:cNvSpPr>
          <p:nvPr>
            <p:ph type="sldNum" sz="quarter" idx="12"/>
          </p:nvPr>
        </p:nvSpPr>
        <p:spPr/>
        <p:txBody>
          <a:bodyPr/>
          <a:lstStyle/>
          <a:p>
            <a:fld id="{92285995-1F1A-40AC-9683-3732EB428E6A}" type="slidenum">
              <a:rPr lang="en-US" smtClean="0"/>
              <a:t>25</a:t>
            </a:fld>
            <a:endParaRPr lang="en-US"/>
          </a:p>
        </p:txBody>
      </p:sp>
    </p:spTree>
    <p:extLst>
      <p:ext uri="{BB962C8B-B14F-4D97-AF65-F5344CB8AC3E}">
        <p14:creationId xmlns:p14="http://schemas.microsoft.com/office/powerpoint/2010/main" val="13059165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Income from other sources</a:t>
            </a:r>
          </a:p>
        </p:txBody>
      </p:sp>
      <p:sp>
        <p:nvSpPr>
          <p:cNvPr id="3" name="Content Placeholder 2"/>
          <p:cNvSpPr>
            <a:spLocks noGrp="1"/>
          </p:cNvSpPr>
          <p:nvPr>
            <p:ph idx="1"/>
          </p:nvPr>
        </p:nvSpPr>
        <p:spPr>
          <a:xfrm>
            <a:off x="1463040" y="2133600"/>
            <a:ext cx="10728960" cy="3892296"/>
          </a:xfrm>
        </p:spPr>
        <p:txBody>
          <a:bodyPr/>
          <a:lstStyle/>
          <a:p>
            <a:pPr>
              <a:lnSpc>
                <a:spcPct val="250000"/>
              </a:lnSpc>
            </a:pPr>
            <a:r>
              <a:rPr lang="en-US" dirty="0"/>
              <a:t>92. (1) Income of every kind which is not to be excluded from the total income, shall be chargeable to income-tax under the head “Income from other sources”, if it is not chargeable to income-tax under any of the heads specified in section 13(a) to (d).</a:t>
            </a:r>
          </a:p>
        </p:txBody>
      </p:sp>
      <p:sp>
        <p:nvSpPr>
          <p:cNvPr id="4" name="Date Placeholder 3"/>
          <p:cNvSpPr>
            <a:spLocks noGrp="1"/>
          </p:cNvSpPr>
          <p:nvPr>
            <p:ph type="dt" sz="half" idx="10"/>
          </p:nvPr>
        </p:nvSpPr>
        <p:spPr/>
        <p:txBody>
          <a:bodyPr/>
          <a:lstStyle/>
          <a:p>
            <a:fld id="{1BE0D8DD-3E97-4033-9598-ECD21773103C}" type="datetime1">
              <a:rPr lang="en-US" smtClean="0"/>
              <a:t>3/22/2025</a:t>
            </a:fld>
            <a:endParaRPr lang="en-US"/>
          </a:p>
        </p:txBody>
      </p:sp>
      <p:sp>
        <p:nvSpPr>
          <p:cNvPr id="5" name="Slide Number Placeholder 4"/>
          <p:cNvSpPr>
            <a:spLocks noGrp="1"/>
          </p:cNvSpPr>
          <p:nvPr>
            <p:ph type="sldNum" sz="quarter" idx="12"/>
          </p:nvPr>
        </p:nvSpPr>
        <p:spPr/>
        <p:txBody>
          <a:bodyPr/>
          <a:lstStyle/>
          <a:p>
            <a:fld id="{92285995-1F1A-40AC-9683-3732EB428E6A}" type="slidenum">
              <a:rPr lang="en-US" smtClean="0"/>
              <a:t>26</a:t>
            </a:fld>
            <a:endParaRPr lang="en-US"/>
          </a:p>
        </p:txBody>
      </p:sp>
    </p:spTree>
    <p:extLst>
      <p:ext uri="{BB962C8B-B14F-4D97-AF65-F5344CB8AC3E}">
        <p14:creationId xmlns:p14="http://schemas.microsoft.com/office/powerpoint/2010/main" val="32867531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BE0D8DD-3E97-4033-9598-ECD21773103C}" type="datetime1">
              <a:rPr lang="en-US" smtClean="0"/>
              <a:t>3/22/2025</a:t>
            </a:fld>
            <a:endParaRPr lang="en-US"/>
          </a:p>
        </p:txBody>
      </p:sp>
      <p:sp>
        <p:nvSpPr>
          <p:cNvPr id="5" name="Slide Number Placeholder 4"/>
          <p:cNvSpPr>
            <a:spLocks noGrp="1"/>
          </p:cNvSpPr>
          <p:nvPr>
            <p:ph type="sldNum" sz="quarter" idx="12"/>
          </p:nvPr>
        </p:nvSpPr>
        <p:spPr/>
        <p:txBody>
          <a:bodyPr/>
          <a:lstStyle/>
          <a:p>
            <a:fld id="{92285995-1F1A-40AC-9683-3732EB428E6A}" type="slidenum">
              <a:rPr lang="en-US" smtClean="0"/>
              <a:t>27</a:t>
            </a:fld>
            <a:endParaRPr lang="en-US"/>
          </a:p>
        </p:txBody>
      </p:sp>
      <p:sp>
        <p:nvSpPr>
          <p:cNvPr id="6" name="Title 1"/>
          <p:cNvSpPr>
            <a:spLocks noGrp="1"/>
          </p:cNvSpPr>
          <p:nvPr>
            <p:ph idx="1"/>
          </p:nvPr>
        </p:nvSpPr>
        <p:spPr>
          <a:xfrm>
            <a:off x="1682750" y="787400"/>
            <a:ext cx="10406063" cy="5440363"/>
          </a:xfrm>
        </p:spPr>
        <p:txBody>
          <a:bodyPr>
            <a:normAutofit fontScale="77500" lnSpcReduction="20000"/>
          </a:bodyPr>
          <a:lstStyle/>
          <a:p>
            <a:pPr>
              <a:lnSpc>
                <a:spcPct val="200000"/>
              </a:lnSpc>
            </a:pPr>
            <a:r>
              <a:rPr lang="en-US" dirty="0"/>
              <a:t>(a) any dividend; </a:t>
            </a:r>
            <a:endParaRPr lang="en-US" dirty="0" smtClean="0"/>
          </a:p>
          <a:p>
            <a:pPr>
              <a:lnSpc>
                <a:spcPct val="200000"/>
              </a:lnSpc>
            </a:pPr>
            <a:r>
              <a:rPr lang="en-US" dirty="0" smtClean="0"/>
              <a:t>(</a:t>
            </a:r>
            <a:r>
              <a:rPr lang="en-US" dirty="0"/>
              <a:t>b) any winning from lotteries, crossword puzzles, races including horse races, card games and other games of any sort or from gambling or betting of any form or nature; </a:t>
            </a:r>
            <a:endParaRPr lang="en-US" dirty="0" smtClean="0"/>
          </a:p>
          <a:p>
            <a:pPr>
              <a:lnSpc>
                <a:spcPct val="200000"/>
              </a:lnSpc>
            </a:pPr>
            <a:r>
              <a:rPr lang="en-US" dirty="0" smtClean="0"/>
              <a:t>(</a:t>
            </a:r>
            <a:r>
              <a:rPr lang="en-US" dirty="0"/>
              <a:t>c) any sum received by the </a:t>
            </a:r>
            <a:r>
              <a:rPr lang="en-US" dirty="0" err="1"/>
              <a:t>assessee</a:t>
            </a:r>
            <a:r>
              <a:rPr lang="en-US" dirty="0"/>
              <a:t> from employees as contributions to any provident fund, superannuation fund, any fund set up under the Employees’ State Insurance Act, 1948, or any other fund for the welfare of such employees, if the income in not chargeable to income-tax under the head “Profits and gains of business or profession”; </a:t>
            </a:r>
            <a:endParaRPr lang="en-US" dirty="0" smtClean="0"/>
          </a:p>
          <a:p>
            <a:pPr>
              <a:lnSpc>
                <a:spcPct val="200000"/>
              </a:lnSpc>
            </a:pPr>
            <a:r>
              <a:rPr lang="en-US" dirty="0" smtClean="0"/>
              <a:t>(</a:t>
            </a:r>
            <a:r>
              <a:rPr lang="en-US" dirty="0"/>
              <a:t>d) any sum received under a </a:t>
            </a:r>
            <a:r>
              <a:rPr lang="en-US" dirty="0" err="1"/>
              <a:t>Keyman</a:t>
            </a:r>
            <a:r>
              <a:rPr lang="en-US" dirty="0"/>
              <a:t> insurance policy, as defined Schedule II (Note 1) including the bonus allocated on such policy, if such income is not chargeable to income-tax under the head “Profits and gains of business or profession” or under the head “Salaries”; </a:t>
            </a:r>
            <a:endParaRPr lang="en-US" dirty="0" smtClean="0"/>
          </a:p>
          <a:p>
            <a:pPr>
              <a:lnSpc>
                <a:spcPct val="200000"/>
              </a:lnSpc>
            </a:pPr>
            <a:r>
              <a:rPr lang="en-US" dirty="0" smtClean="0"/>
              <a:t>(</a:t>
            </a:r>
            <a:r>
              <a:rPr lang="en-US" dirty="0"/>
              <a:t>e) any income by way of interest on securities, if the income is not chargeable to income-tax under the head “Profits and gains of business or profession”; </a:t>
            </a:r>
          </a:p>
        </p:txBody>
      </p:sp>
    </p:spTree>
    <p:extLst>
      <p:ext uri="{BB962C8B-B14F-4D97-AF65-F5344CB8AC3E}">
        <p14:creationId xmlns:p14="http://schemas.microsoft.com/office/powerpoint/2010/main" val="12579309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4922" y="624110"/>
            <a:ext cx="10497077" cy="1597882"/>
          </a:xfrm>
        </p:spPr>
        <p:txBody>
          <a:bodyPr>
            <a:normAutofit fontScale="90000"/>
          </a:bodyPr>
          <a:lstStyle/>
          <a:p>
            <a:r>
              <a:rPr lang="en-US" dirty="0" smtClean="0"/>
              <a:t>                                CHAPTER </a:t>
            </a:r>
            <a:r>
              <a:rPr lang="en-US" dirty="0"/>
              <a:t>VII </a:t>
            </a:r>
            <a:r>
              <a:rPr lang="en-US" dirty="0" smtClean="0"/>
              <a:t/>
            </a:r>
            <a:br>
              <a:rPr lang="en-US" dirty="0" smtClean="0"/>
            </a:br>
            <a:r>
              <a:rPr lang="en-US" dirty="0" smtClean="0"/>
              <a:t>SET </a:t>
            </a:r>
            <a:r>
              <a:rPr lang="en-US" dirty="0"/>
              <a:t>OFF, OR CARRY FORWARD AND SET OFF OF LOSSES</a:t>
            </a:r>
          </a:p>
        </p:txBody>
      </p:sp>
      <p:sp>
        <p:nvSpPr>
          <p:cNvPr id="4" name="Date Placeholder 3"/>
          <p:cNvSpPr>
            <a:spLocks noGrp="1"/>
          </p:cNvSpPr>
          <p:nvPr>
            <p:ph type="dt" sz="half" idx="10"/>
          </p:nvPr>
        </p:nvSpPr>
        <p:spPr/>
        <p:txBody>
          <a:bodyPr/>
          <a:lstStyle/>
          <a:p>
            <a:fld id="{1BE0D8DD-3E97-4033-9598-ECD21773103C}" type="datetime1">
              <a:rPr lang="en-US" smtClean="0"/>
              <a:t>3/22/2025</a:t>
            </a:fld>
            <a:endParaRPr lang="en-US"/>
          </a:p>
        </p:txBody>
      </p:sp>
      <p:sp>
        <p:nvSpPr>
          <p:cNvPr id="5" name="Slide Number Placeholder 4"/>
          <p:cNvSpPr>
            <a:spLocks noGrp="1"/>
          </p:cNvSpPr>
          <p:nvPr>
            <p:ph type="sldNum" sz="quarter" idx="12"/>
          </p:nvPr>
        </p:nvSpPr>
        <p:spPr/>
        <p:txBody>
          <a:bodyPr/>
          <a:lstStyle/>
          <a:p>
            <a:fld id="{92285995-1F1A-40AC-9683-3732EB428E6A}" type="slidenum">
              <a:rPr lang="en-US" smtClean="0"/>
              <a:t>28</a:t>
            </a:fld>
            <a:endParaRPr lang="en-US"/>
          </a:p>
        </p:txBody>
      </p:sp>
      <p:pic>
        <p:nvPicPr>
          <p:cNvPr id="1026" name="Picture 2" descr="Rules to set off loss in current year"/>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563624" y="2221992"/>
            <a:ext cx="10628376" cy="44531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34026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DEFINATION OF ACCOUNTANT</a:t>
            </a:r>
            <a:endParaRPr lang="en-US" dirty="0"/>
          </a:p>
        </p:txBody>
      </p:sp>
      <p:sp>
        <p:nvSpPr>
          <p:cNvPr id="3" name="Content Placeholder 2"/>
          <p:cNvSpPr>
            <a:spLocks noGrp="1"/>
          </p:cNvSpPr>
          <p:nvPr>
            <p:ph idx="1"/>
          </p:nvPr>
        </p:nvSpPr>
        <p:spPr>
          <a:xfrm>
            <a:off x="1243584" y="1810512"/>
            <a:ext cx="10533888" cy="4100710"/>
          </a:xfrm>
        </p:spPr>
        <p:txBody>
          <a:bodyPr>
            <a:normAutofit fontScale="85000" lnSpcReduction="10000"/>
          </a:bodyPr>
          <a:lstStyle/>
          <a:p>
            <a:pPr marL="0" indent="0">
              <a:buNone/>
            </a:pPr>
            <a:endParaRPr lang="en-US" dirty="0" smtClean="0"/>
          </a:p>
          <a:p>
            <a:pPr marL="0" indent="0">
              <a:lnSpc>
                <a:spcPct val="300000"/>
              </a:lnSpc>
              <a:buNone/>
            </a:pPr>
            <a:r>
              <a:rPr lang="en-US" sz="2400" dirty="0"/>
              <a:t>Under Section 515(3)(b) of the Income Tax Bill, 2025, an “accountant” continues to mean a Chartered Accountant (CA) as defined under Section 2(1)(b) of the Chartered Accountants Act, 1949, who holds a valid Certificate of Practice under Section 6(1) of that Act​.</a:t>
            </a:r>
          </a:p>
        </p:txBody>
      </p:sp>
      <p:sp>
        <p:nvSpPr>
          <p:cNvPr id="4" name="Date Placeholder 3"/>
          <p:cNvSpPr>
            <a:spLocks noGrp="1"/>
          </p:cNvSpPr>
          <p:nvPr>
            <p:ph type="dt" sz="half" idx="10"/>
          </p:nvPr>
        </p:nvSpPr>
        <p:spPr/>
        <p:txBody>
          <a:bodyPr/>
          <a:lstStyle/>
          <a:p>
            <a:fld id="{1BE0D8DD-3E97-4033-9598-ECD21773103C}" type="datetime1">
              <a:rPr lang="en-US" smtClean="0"/>
              <a:t>3/22/2025</a:t>
            </a:fld>
            <a:endParaRPr lang="en-US"/>
          </a:p>
        </p:txBody>
      </p:sp>
      <p:sp>
        <p:nvSpPr>
          <p:cNvPr id="5" name="Slide Number Placeholder 4"/>
          <p:cNvSpPr>
            <a:spLocks noGrp="1"/>
          </p:cNvSpPr>
          <p:nvPr>
            <p:ph type="sldNum" sz="quarter" idx="12"/>
          </p:nvPr>
        </p:nvSpPr>
        <p:spPr/>
        <p:txBody>
          <a:bodyPr/>
          <a:lstStyle/>
          <a:p>
            <a:fld id="{92285995-1F1A-40AC-9683-3732EB428E6A}" type="slidenum">
              <a:rPr lang="en-US" smtClean="0"/>
              <a:t>29</a:t>
            </a:fld>
            <a:endParaRPr lang="en-US"/>
          </a:p>
        </p:txBody>
      </p:sp>
    </p:spTree>
    <p:extLst>
      <p:ext uri="{BB962C8B-B14F-4D97-AF65-F5344CB8AC3E}">
        <p14:creationId xmlns:p14="http://schemas.microsoft.com/office/powerpoint/2010/main" val="42596753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BIFERGATION OF INCOME TAX BILL-2025</a:t>
            </a:r>
            <a:endParaRPr lang="en-US" dirty="0"/>
          </a:p>
        </p:txBody>
      </p:sp>
      <p:sp>
        <p:nvSpPr>
          <p:cNvPr id="3" name="Content Placeholder 2"/>
          <p:cNvSpPr>
            <a:spLocks noGrp="1"/>
          </p:cNvSpPr>
          <p:nvPr>
            <p:ph idx="1"/>
          </p:nvPr>
        </p:nvSpPr>
        <p:spPr>
          <a:xfrm>
            <a:off x="838200" y="1216152"/>
            <a:ext cx="10515600" cy="4960811"/>
          </a:xfrm>
        </p:spPr>
        <p:txBody>
          <a:bodyPr/>
          <a:lstStyle/>
          <a:p>
            <a:pPr marL="0" indent="0">
              <a:buNone/>
            </a:pPr>
            <a:r>
              <a:rPr lang="en-US" dirty="0" smtClean="0"/>
              <a:t>                                                   </a:t>
            </a:r>
            <a:r>
              <a:rPr lang="en-US" dirty="0" smtClean="0">
                <a:latin typeface="Blackadder ITC" panose="04020505051007020D02" pitchFamily="82" charset="0"/>
              </a:rPr>
              <a:t>(As Introduced in Parliament dated 13 </a:t>
            </a:r>
            <a:r>
              <a:rPr lang="en-US" dirty="0" err="1" smtClean="0">
                <a:latin typeface="Blackadder ITC" panose="04020505051007020D02" pitchFamily="82" charset="0"/>
              </a:rPr>
              <a:t>th</a:t>
            </a:r>
            <a:r>
              <a:rPr lang="en-US" dirty="0" smtClean="0">
                <a:latin typeface="Blackadder ITC" panose="04020505051007020D02" pitchFamily="82" charset="0"/>
              </a:rPr>
              <a:t> , February,2025)</a:t>
            </a:r>
            <a:endParaRPr lang="en-US" dirty="0">
              <a:latin typeface="Blackadder ITC" panose="04020505051007020D02" pitchFamily="82" charset="0"/>
            </a:endParaRPr>
          </a:p>
          <a:p>
            <a:pPr marL="0" indent="0">
              <a:buNone/>
            </a:pPr>
            <a:endParaRPr lang="en-US" dirty="0" smtClean="0"/>
          </a:p>
          <a:p>
            <a:pPr marL="0" indent="0">
              <a:buNone/>
            </a:pPr>
            <a:endParaRPr lang="en-US" dirty="0" smtClean="0"/>
          </a:p>
          <a:p>
            <a:pPr>
              <a:lnSpc>
                <a:spcPct val="200000"/>
              </a:lnSpc>
              <a:buFont typeface="Wingdings" panose="05000000000000000000" pitchFamily="2" charset="2"/>
              <a:buChar char="Ø"/>
            </a:pPr>
            <a:r>
              <a:rPr lang="en-US" dirty="0" smtClean="0"/>
              <a:t>There are XXIII Chapter in this Bill.</a:t>
            </a:r>
          </a:p>
          <a:p>
            <a:pPr>
              <a:lnSpc>
                <a:spcPct val="200000"/>
              </a:lnSpc>
              <a:buFont typeface="Wingdings" panose="05000000000000000000" pitchFamily="2" charset="2"/>
              <a:buChar char="Ø"/>
            </a:pPr>
            <a:r>
              <a:rPr lang="en-US" dirty="0" smtClean="0"/>
              <a:t>There are 538 section earlier was 700.</a:t>
            </a:r>
          </a:p>
          <a:p>
            <a:pPr>
              <a:lnSpc>
                <a:spcPct val="200000"/>
              </a:lnSpc>
              <a:buFont typeface="Wingdings" panose="05000000000000000000" pitchFamily="2" charset="2"/>
              <a:buChar char="Ø"/>
            </a:pPr>
            <a:r>
              <a:rPr lang="en-US" dirty="0" smtClean="0"/>
              <a:t>There are 622 pages in the bill.</a:t>
            </a:r>
          </a:p>
          <a:p>
            <a:pPr marL="0" indent="0">
              <a:lnSpc>
                <a:spcPct val="200000"/>
              </a:lnSpc>
              <a:buNone/>
            </a:pPr>
            <a:endParaRPr lang="en-US" dirty="0"/>
          </a:p>
        </p:txBody>
      </p:sp>
      <p:sp>
        <p:nvSpPr>
          <p:cNvPr id="4" name="Date Placeholder 3"/>
          <p:cNvSpPr>
            <a:spLocks noGrp="1"/>
          </p:cNvSpPr>
          <p:nvPr>
            <p:ph type="dt" sz="half" idx="10"/>
          </p:nvPr>
        </p:nvSpPr>
        <p:spPr/>
        <p:txBody>
          <a:bodyPr/>
          <a:lstStyle/>
          <a:p>
            <a:fld id="{4A8444EB-D79A-44F0-A14B-6A92B94A0FED}" type="datetime1">
              <a:rPr lang="en-US" smtClean="0"/>
              <a:t>3/22/2025</a:t>
            </a:fld>
            <a:endParaRPr lang="en-US"/>
          </a:p>
        </p:txBody>
      </p:sp>
      <p:sp>
        <p:nvSpPr>
          <p:cNvPr id="6" name="Slide Number Placeholder 5"/>
          <p:cNvSpPr>
            <a:spLocks noGrp="1"/>
          </p:cNvSpPr>
          <p:nvPr>
            <p:ph type="sldNum" sz="quarter" idx="12"/>
          </p:nvPr>
        </p:nvSpPr>
        <p:spPr/>
        <p:txBody>
          <a:bodyPr/>
          <a:lstStyle/>
          <a:p>
            <a:fld id="{92285995-1F1A-40AC-9683-3732EB428E6A}" type="slidenum">
              <a:rPr lang="en-US" smtClean="0"/>
              <a:t>3</a:t>
            </a:fld>
            <a:endParaRPr lang="en-US"/>
          </a:p>
        </p:txBody>
      </p:sp>
    </p:spTree>
    <p:extLst>
      <p:ext uri="{BB962C8B-B14F-4D97-AF65-F5344CB8AC3E}">
        <p14:creationId xmlns:p14="http://schemas.microsoft.com/office/powerpoint/2010/main" val="25852984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SHOULD BE DEFINATION OF ACCOUNTANT UNDER SECTION 513(3)(B)</a:t>
            </a:r>
            <a:endParaRPr lang="en-US" dirty="0"/>
          </a:p>
        </p:txBody>
      </p:sp>
      <p:sp>
        <p:nvSpPr>
          <p:cNvPr id="3" name="Content Placeholder 2"/>
          <p:cNvSpPr>
            <a:spLocks noGrp="1"/>
          </p:cNvSpPr>
          <p:nvPr>
            <p:ph idx="1"/>
          </p:nvPr>
        </p:nvSpPr>
        <p:spPr>
          <a:xfrm>
            <a:off x="1005840" y="2133599"/>
            <a:ext cx="11119104" cy="3996837"/>
          </a:xfrm>
        </p:spPr>
        <p:txBody>
          <a:bodyPr>
            <a:noAutofit/>
          </a:bodyPr>
          <a:lstStyle/>
          <a:p>
            <a:pPr>
              <a:lnSpc>
                <a:spcPct val="150000"/>
              </a:lnSpc>
            </a:pPr>
            <a:r>
              <a:rPr lang="en-US" dirty="0" smtClean="0"/>
              <a:t>“accountant</a:t>
            </a:r>
            <a:r>
              <a:rPr lang="en-US" dirty="0"/>
              <a:t>” means a chartered accountant within the meaning of the Chartered Accountants Act, 1949 and who holds a valid certificate of practice under sub-section (1) of section 6 of that Act</a:t>
            </a:r>
            <a:r>
              <a:rPr lang="en-US" dirty="0" smtClean="0"/>
              <a:t>,</a:t>
            </a:r>
          </a:p>
          <a:p>
            <a:pPr marL="0" indent="0">
              <a:lnSpc>
                <a:spcPct val="150000"/>
              </a:lnSpc>
              <a:buNone/>
            </a:pPr>
            <a:r>
              <a:rPr lang="en-US" dirty="0" smtClean="0"/>
              <a:t>Or</a:t>
            </a:r>
          </a:p>
          <a:p>
            <a:pPr marL="0" indent="0">
              <a:lnSpc>
                <a:spcPct val="150000"/>
              </a:lnSpc>
              <a:buNone/>
            </a:pPr>
            <a:r>
              <a:rPr lang="en-US" dirty="0"/>
              <a:t>(ii) a cost accountant within the meaning of the Cost and Works Accountants Act, 1959; </a:t>
            </a:r>
            <a:endParaRPr lang="en-US" dirty="0" smtClean="0"/>
          </a:p>
          <a:p>
            <a:pPr marL="0" indent="0">
              <a:lnSpc>
                <a:spcPct val="150000"/>
              </a:lnSpc>
              <a:buNone/>
            </a:pPr>
            <a:r>
              <a:rPr lang="en-US" dirty="0" smtClean="0"/>
              <a:t>Or </a:t>
            </a:r>
            <a:endParaRPr lang="en-US" dirty="0"/>
          </a:p>
          <a:p>
            <a:pPr marL="0" indent="0">
              <a:lnSpc>
                <a:spcPct val="150000"/>
              </a:lnSpc>
              <a:buNone/>
            </a:pPr>
            <a:r>
              <a:rPr lang="en-US" dirty="0"/>
              <a:t>(</a:t>
            </a:r>
            <a:r>
              <a:rPr lang="en-US" dirty="0" err="1"/>
              <a:t>i</a:t>
            </a:r>
            <a:r>
              <a:rPr lang="en-US" dirty="0"/>
              <a:t>) a company secretary within the meaning of the Company Secretaries Act, 1980;</a:t>
            </a:r>
          </a:p>
          <a:p>
            <a:pPr marL="0" indent="0">
              <a:lnSpc>
                <a:spcPct val="150000"/>
              </a:lnSpc>
              <a:buNone/>
            </a:pPr>
            <a:endParaRPr lang="en-US" dirty="0" smtClean="0"/>
          </a:p>
        </p:txBody>
      </p:sp>
      <p:sp>
        <p:nvSpPr>
          <p:cNvPr id="4" name="Date Placeholder 3"/>
          <p:cNvSpPr>
            <a:spLocks noGrp="1"/>
          </p:cNvSpPr>
          <p:nvPr>
            <p:ph type="dt" sz="half" idx="10"/>
          </p:nvPr>
        </p:nvSpPr>
        <p:spPr/>
        <p:txBody>
          <a:bodyPr/>
          <a:lstStyle/>
          <a:p>
            <a:fld id="{1BE0D8DD-3E97-4033-9598-ECD21773103C}" type="datetime1">
              <a:rPr lang="en-US" smtClean="0"/>
              <a:t>3/22/2025</a:t>
            </a:fld>
            <a:endParaRPr lang="en-US"/>
          </a:p>
        </p:txBody>
      </p:sp>
      <p:sp>
        <p:nvSpPr>
          <p:cNvPr id="5" name="Slide Number Placeholder 4"/>
          <p:cNvSpPr>
            <a:spLocks noGrp="1"/>
          </p:cNvSpPr>
          <p:nvPr>
            <p:ph type="sldNum" sz="quarter" idx="12"/>
          </p:nvPr>
        </p:nvSpPr>
        <p:spPr/>
        <p:txBody>
          <a:bodyPr/>
          <a:lstStyle/>
          <a:p>
            <a:fld id="{92285995-1F1A-40AC-9683-3732EB428E6A}" type="slidenum">
              <a:rPr lang="en-US" smtClean="0"/>
              <a:t>30</a:t>
            </a:fld>
            <a:endParaRPr lang="en-US"/>
          </a:p>
        </p:txBody>
      </p:sp>
    </p:spTree>
    <p:extLst>
      <p:ext uri="{BB962C8B-B14F-4D97-AF65-F5344CB8AC3E}">
        <p14:creationId xmlns:p14="http://schemas.microsoft.com/office/powerpoint/2010/main" val="6756677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465576" y="1664208"/>
            <a:ext cx="5175504" cy="3227832"/>
          </a:xfrm>
        </p:spPr>
        <p:txBody>
          <a:bodyPr>
            <a:normAutofit/>
          </a:bodyPr>
          <a:lstStyle/>
          <a:p>
            <a:pPr marL="0" indent="0">
              <a:buNone/>
            </a:pPr>
            <a:r>
              <a:rPr lang="en-US" sz="8800" dirty="0"/>
              <a:t> </a:t>
            </a:r>
            <a:r>
              <a:rPr lang="en-US" sz="8800" dirty="0" smtClean="0"/>
              <a:t>                                                              </a:t>
            </a:r>
            <a:r>
              <a:rPr lang="en-US" sz="8800" dirty="0" smtClean="0">
                <a:latin typeface="Bradley Hand ITC" panose="03070402050302030203" pitchFamily="66" charset="0"/>
              </a:rPr>
              <a:t>THANKS</a:t>
            </a:r>
            <a:endParaRPr lang="en-US" sz="8800" dirty="0">
              <a:latin typeface="Bradley Hand ITC" panose="03070402050302030203" pitchFamily="66" charset="0"/>
            </a:endParaRPr>
          </a:p>
        </p:txBody>
      </p:sp>
      <p:sp>
        <p:nvSpPr>
          <p:cNvPr id="4" name="Date Placeholder 3"/>
          <p:cNvSpPr>
            <a:spLocks noGrp="1"/>
          </p:cNvSpPr>
          <p:nvPr>
            <p:ph type="dt" sz="half" idx="10"/>
          </p:nvPr>
        </p:nvSpPr>
        <p:spPr/>
        <p:txBody>
          <a:bodyPr/>
          <a:lstStyle/>
          <a:p>
            <a:fld id="{1BE0D8DD-3E97-4033-9598-ECD21773103C}" type="datetime1">
              <a:rPr lang="en-US" smtClean="0"/>
              <a:t>3/22/2025</a:t>
            </a:fld>
            <a:endParaRPr lang="en-US"/>
          </a:p>
        </p:txBody>
      </p:sp>
      <p:sp>
        <p:nvSpPr>
          <p:cNvPr id="5" name="Slide Number Placeholder 4"/>
          <p:cNvSpPr>
            <a:spLocks noGrp="1"/>
          </p:cNvSpPr>
          <p:nvPr>
            <p:ph type="sldNum" sz="quarter" idx="12"/>
          </p:nvPr>
        </p:nvSpPr>
        <p:spPr/>
        <p:txBody>
          <a:bodyPr/>
          <a:lstStyle/>
          <a:p>
            <a:fld id="{92285995-1F1A-40AC-9683-3732EB428E6A}" type="slidenum">
              <a:rPr lang="en-US" smtClean="0"/>
              <a:t>31</a:t>
            </a:fld>
            <a:endParaRPr lang="en-US"/>
          </a:p>
        </p:txBody>
      </p:sp>
    </p:spTree>
    <p:extLst>
      <p:ext uri="{BB962C8B-B14F-4D97-AF65-F5344CB8AC3E}">
        <p14:creationId xmlns:p14="http://schemas.microsoft.com/office/powerpoint/2010/main" val="24253629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15035"/>
          </a:xfrm>
        </p:spPr>
        <p:txBody>
          <a:bodyPr/>
          <a:lstStyle/>
          <a:p>
            <a:r>
              <a:rPr lang="en-US" dirty="0" smtClean="0"/>
              <a:t>                               CHAPTER - I</a:t>
            </a:r>
            <a:endParaRPr lang="en-US" dirty="0"/>
          </a:p>
        </p:txBody>
      </p:sp>
      <p:sp>
        <p:nvSpPr>
          <p:cNvPr id="3" name="Content Placeholder 2"/>
          <p:cNvSpPr>
            <a:spLocks noGrp="1"/>
          </p:cNvSpPr>
          <p:nvPr>
            <p:ph idx="1"/>
          </p:nvPr>
        </p:nvSpPr>
        <p:spPr/>
        <p:txBody>
          <a:bodyPr/>
          <a:lstStyle/>
          <a:p>
            <a:r>
              <a:rPr lang="en-US" dirty="0" smtClean="0"/>
              <a:t>1. (1) This Act may be called the Income-tax Act, 2025. </a:t>
            </a:r>
          </a:p>
          <a:p>
            <a:endParaRPr lang="en-US" dirty="0" smtClean="0"/>
          </a:p>
          <a:p>
            <a:r>
              <a:rPr lang="en-US" dirty="0" smtClean="0"/>
              <a:t>(2) It extends to the whole of India. </a:t>
            </a:r>
          </a:p>
          <a:p>
            <a:pPr marL="0" indent="0">
              <a:buNone/>
            </a:pPr>
            <a:endParaRPr lang="en-US" dirty="0" smtClean="0"/>
          </a:p>
          <a:p>
            <a:r>
              <a:rPr lang="en-US" dirty="0" smtClean="0"/>
              <a:t>(3) Save as otherwise provided in this Act, it shall come into force on the 1st April, 2026.</a:t>
            </a:r>
            <a:endParaRPr lang="en-US" dirty="0"/>
          </a:p>
        </p:txBody>
      </p:sp>
      <p:sp>
        <p:nvSpPr>
          <p:cNvPr id="4" name="Date Placeholder 3"/>
          <p:cNvSpPr>
            <a:spLocks noGrp="1"/>
          </p:cNvSpPr>
          <p:nvPr>
            <p:ph type="dt" sz="half" idx="10"/>
          </p:nvPr>
        </p:nvSpPr>
        <p:spPr/>
        <p:txBody>
          <a:bodyPr/>
          <a:lstStyle/>
          <a:p>
            <a:fld id="{5DBDCE2C-C5AA-4ED1-8B1F-BBF66F9361F6}" type="datetime1">
              <a:rPr lang="en-US" smtClean="0"/>
              <a:t>3/22/2025</a:t>
            </a:fld>
            <a:endParaRPr lang="en-US"/>
          </a:p>
        </p:txBody>
      </p:sp>
      <p:sp>
        <p:nvSpPr>
          <p:cNvPr id="6" name="Slide Number Placeholder 5"/>
          <p:cNvSpPr>
            <a:spLocks noGrp="1"/>
          </p:cNvSpPr>
          <p:nvPr>
            <p:ph type="sldNum" sz="quarter" idx="12"/>
          </p:nvPr>
        </p:nvSpPr>
        <p:spPr/>
        <p:txBody>
          <a:bodyPr/>
          <a:lstStyle/>
          <a:p>
            <a:fld id="{92285995-1F1A-40AC-9683-3732EB428E6A}" type="slidenum">
              <a:rPr lang="en-US" smtClean="0"/>
              <a:t>4</a:t>
            </a:fld>
            <a:endParaRPr lang="en-US"/>
          </a:p>
        </p:txBody>
      </p:sp>
    </p:spTree>
    <p:extLst>
      <p:ext uri="{BB962C8B-B14F-4D97-AF65-F5344CB8AC3E}">
        <p14:creationId xmlns:p14="http://schemas.microsoft.com/office/powerpoint/2010/main" val="10328122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DEFINATIONS</a:t>
            </a:r>
            <a:endParaRPr lang="en-US" dirty="0"/>
          </a:p>
        </p:txBody>
      </p:sp>
      <p:sp>
        <p:nvSpPr>
          <p:cNvPr id="3" name="Content Placeholder 2"/>
          <p:cNvSpPr>
            <a:spLocks noGrp="1"/>
          </p:cNvSpPr>
          <p:nvPr>
            <p:ph idx="1"/>
          </p:nvPr>
        </p:nvSpPr>
        <p:spPr>
          <a:xfrm>
            <a:off x="838200" y="1271016"/>
            <a:ext cx="10515600" cy="5458967"/>
          </a:xfrm>
        </p:spPr>
        <p:txBody>
          <a:bodyPr>
            <a:normAutofit fontScale="85000" lnSpcReduction="10000"/>
          </a:bodyPr>
          <a:lstStyle/>
          <a:p>
            <a:r>
              <a:rPr lang="en-US" dirty="0"/>
              <a:t>2. In this Act, unless the context otherwise requires,— (1) “accountant” shall have the meaning assigned to it in section 515(3)(b</a:t>
            </a:r>
            <a:r>
              <a:rPr lang="en-US" dirty="0" smtClean="0"/>
              <a:t>);</a:t>
            </a:r>
          </a:p>
          <a:p>
            <a:endParaRPr lang="en-US" dirty="0"/>
          </a:p>
          <a:p>
            <a:r>
              <a:rPr lang="en-US" dirty="0" smtClean="0"/>
              <a:t> </a:t>
            </a:r>
            <a:r>
              <a:rPr lang="en-US" dirty="0"/>
              <a:t>(2) “Additional Commissioner” means a person appointed to be an Additional Commissioner of Income-tax under section 237(1</a:t>
            </a:r>
            <a:r>
              <a:rPr lang="en-US" dirty="0" smtClean="0"/>
              <a:t>);</a:t>
            </a:r>
          </a:p>
          <a:p>
            <a:endParaRPr lang="en-US" dirty="0"/>
          </a:p>
          <a:p>
            <a:r>
              <a:rPr lang="en-US" dirty="0" smtClean="0"/>
              <a:t> </a:t>
            </a:r>
            <a:r>
              <a:rPr lang="en-US" dirty="0"/>
              <a:t>(3) “Additional Director” means a person appointed to be an Additional Director of Income-tax under section 237(1); </a:t>
            </a:r>
            <a:endParaRPr lang="en-US" dirty="0" smtClean="0"/>
          </a:p>
          <a:p>
            <a:endParaRPr lang="en-US" dirty="0" smtClean="0"/>
          </a:p>
          <a:p>
            <a:r>
              <a:rPr lang="en-US" dirty="0" smtClean="0"/>
              <a:t>(</a:t>
            </a:r>
            <a:r>
              <a:rPr lang="en-US" dirty="0"/>
              <a:t>4) “advance tax” means the advance tax payable as per Chapter XIX-C; </a:t>
            </a:r>
            <a:endParaRPr lang="en-US" dirty="0" smtClean="0"/>
          </a:p>
          <a:p>
            <a:endParaRPr lang="en-US" dirty="0"/>
          </a:p>
          <a:p>
            <a:r>
              <a:rPr lang="en-US" dirty="0" smtClean="0"/>
              <a:t>(</a:t>
            </a:r>
            <a:r>
              <a:rPr lang="en-US" dirty="0"/>
              <a:t>5) “agricultural income” means— (a) any rent or revenue derived from a land which is situated in India and </a:t>
            </a:r>
            <a:r>
              <a:rPr lang="en-US" dirty="0" smtClean="0"/>
              <a:t>      is </a:t>
            </a:r>
            <a:r>
              <a:rPr lang="en-US" dirty="0"/>
              <a:t>used for agricultural purposes; </a:t>
            </a:r>
            <a:endParaRPr lang="en-US" dirty="0" smtClean="0"/>
          </a:p>
          <a:p>
            <a:r>
              <a:rPr lang="en-US" dirty="0" smtClean="0"/>
              <a:t>(</a:t>
            </a:r>
            <a:r>
              <a:rPr lang="en-US" dirty="0"/>
              <a:t>b) any income derived from such land by— (</a:t>
            </a:r>
            <a:r>
              <a:rPr lang="en-US" dirty="0" err="1"/>
              <a:t>i</a:t>
            </a:r>
            <a:r>
              <a:rPr lang="en-US" dirty="0"/>
              <a:t>) agriculture; </a:t>
            </a:r>
            <a:r>
              <a:rPr lang="en-US" dirty="0" smtClean="0"/>
              <a:t>or</a:t>
            </a:r>
          </a:p>
          <a:p>
            <a:r>
              <a:rPr lang="en-US" dirty="0" smtClean="0"/>
              <a:t> </a:t>
            </a:r>
            <a:r>
              <a:rPr lang="en-US" dirty="0"/>
              <a:t>(ii) the performance by a cultivator or receiver of rent-in-kind of any process ordinarily employed by a cultivator or receiver of rent-in-kind to render the produce raised or received by him fit to be taken to market; or </a:t>
            </a:r>
            <a:r>
              <a:rPr lang="en-US" dirty="0" smtClean="0"/>
              <a:t>(</a:t>
            </a:r>
          </a:p>
          <a:p>
            <a:r>
              <a:rPr lang="en-US" dirty="0" smtClean="0"/>
              <a:t>iii</a:t>
            </a:r>
            <a:r>
              <a:rPr lang="en-US" dirty="0"/>
              <a:t>) the sale by a cultivator or receiver of rent-in-kind of the produce raised or received by him, in respect of which no process has been performed other than a process of the nature described in item (ii); </a:t>
            </a:r>
            <a:endParaRPr lang="en-US" dirty="0" smtClean="0"/>
          </a:p>
        </p:txBody>
      </p:sp>
      <p:sp>
        <p:nvSpPr>
          <p:cNvPr id="4" name="Date Placeholder 3"/>
          <p:cNvSpPr>
            <a:spLocks noGrp="1"/>
          </p:cNvSpPr>
          <p:nvPr>
            <p:ph type="dt" sz="half" idx="10"/>
          </p:nvPr>
        </p:nvSpPr>
        <p:spPr>
          <a:xfrm>
            <a:off x="11353800" y="274321"/>
            <a:ext cx="838200" cy="676656"/>
          </a:xfrm>
        </p:spPr>
        <p:txBody>
          <a:bodyPr/>
          <a:lstStyle/>
          <a:p>
            <a:fld id="{82D1D0D9-87AB-4E22-A29B-8C5DE3A930C5}" type="datetime1">
              <a:rPr lang="en-US" smtClean="0"/>
              <a:t>3/22/2025</a:t>
            </a:fld>
            <a:endParaRPr lang="en-US" dirty="0"/>
          </a:p>
        </p:txBody>
      </p:sp>
      <p:sp>
        <p:nvSpPr>
          <p:cNvPr id="6" name="Slide Number Placeholder 5"/>
          <p:cNvSpPr>
            <a:spLocks noGrp="1"/>
          </p:cNvSpPr>
          <p:nvPr>
            <p:ph type="sldNum" sz="quarter" idx="12"/>
          </p:nvPr>
        </p:nvSpPr>
        <p:spPr/>
        <p:txBody>
          <a:bodyPr/>
          <a:lstStyle/>
          <a:p>
            <a:fld id="{92285995-1F1A-40AC-9683-3732EB428E6A}" type="slidenum">
              <a:rPr lang="en-US" smtClean="0"/>
              <a:t>5</a:t>
            </a:fld>
            <a:endParaRPr lang="en-US"/>
          </a:p>
        </p:txBody>
      </p:sp>
    </p:spTree>
    <p:extLst>
      <p:ext uri="{BB962C8B-B14F-4D97-AF65-F5344CB8AC3E}">
        <p14:creationId xmlns:p14="http://schemas.microsoft.com/office/powerpoint/2010/main" val="6047326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73736"/>
            <a:ext cx="10515600" cy="6473952"/>
          </a:xfrm>
        </p:spPr>
        <p:txBody>
          <a:bodyPr>
            <a:noAutofit/>
          </a:bodyPr>
          <a:lstStyle/>
          <a:p>
            <a:pPr>
              <a:lnSpc>
                <a:spcPct val="270000"/>
              </a:lnSpc>
            </a:pPr>
            <a:r>
              <a:rPr lang="en-US" sz="1800" dirty="0"/>
              <a:t>(6) “amalgamation”, in relation to companies, means the merger of one or more companies with another company or the merger of two or more companies to form one company (the company or companies which so merge being referred to as the amalgamating company, and the companies and the company with which they merge or which is formed as a result of such merger being referred to as the amalgamated company) in such a manner that— </a:t>
            </a:r>
            <a:endParaRPr lang="en-US" sz="1800" dirty="0" smtClean="0"/>
          </a:p>
          <a:p>
            <a:pPr>
              <a:lnSpc>
                <a:spcPct val="270000"/>
              </a:lnSpc>
            </a:pPr>
            <a:r>
              <a:rPr lang="en-US" sz="1800" dirty="0" smtClean="0"/>
              <a:t>(</a:t>
            </a:r>
            <a:r>
              <a:rPr lang="en-US" sz="1800" dirty="0"/>
              <a:t>a) all the property of the amalgamating company or companies immediately before the amalgamation become the property of the amalgamated company by virtue of the amalgamation</a:t>
            </a:r>
            <a:r>
              <a:rPr lang="en-US" sz="1800" dirty="0" smtClean="0"/>
              <a:t>;</a:t>
            </a:r>
          </a:p>
          <a:p>
            <a:pPr marL="0" indent="0">
              <a:lnSpc>
                <a:spcPct val="270000"/>
              </a:lnSpc>
              <a:buNone/>
            </a:pPr>
            <a:endParaRPr lang="en-US" sz="1800" dirty="0"/>
          </a:p>
        </p:txBody>
      </p:sp>
      <p:sp>
        <p:nvSpPr>
          <p:cNvPr id="4" name="Date Placeholder 3"/>
          <p:cNvSpPr>
            <a:spLocks noGrp="1"/>
          </p:cNvSpPr>
          <p:nvPr>
            <p:ph type="dt" sz="half" idx="10"/>
          </p:nvPr>
        </p:nvSpPr>
        <p:spPr/>
        <p:txBody>
          <a:bodyPr/>
          <a:lstStyle/>
          <a:p>
            <a:fld id="{2C36D86D-33D0-4A9D-886D-8B0C945B064F}" type="datetime1">
              <a:rPr lang="en-US" smtClean="0"/>
              <a:t>3/22/2025</a:t>
            </a:fld>
            <a:endParaRPr lang="en-US"/>
          </a:p>
        </p:txBody>
      </p:sp>
      <p:sp>
        <p:nvSpPr>
          <p:cNvPr id="6" name="Slide Number Placeholder 5"/>
          <p:cNvSpPr>
            <a:spLocks noGrp="1"/>
          </p:cNvSpPr>
          <p:nvPr>
            <p:ph type="sldNum" sz="quarter" idx="12"/>
          </p:nvPr>
        </p:nvSpPr>
        <p:spPr/>
        <p:txBody>
          <a:bodyPr/>
          <a:lstStyle/>
          <a:p>
            <a:fld id="{92285995-1F1A-40AC-9683-3732EB428E6A}" type="slidenum">
              <a:rPr lang="en-US" smtClean="0"/>
              <a:t>6</a:t>
            </a:fld>
            <a:endParaRPr lang="en-US"/>
          </a:p>
        </p:txBody>
      </p:sp>
    </p:spTree>
    <p:extLst>
      <p:ext uri="{BB962C8B-B14F-4D97-AF65-F5344CB8AC3E}">
        <p14:creationId xmlns:p14="http://schemas.microsoft.com/office/powerpoint/2010/main" val="11709749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0"/>
            <a:ext cx="10515600" cy="6858000"/>
          </a:xfrm>
        </p:spPr>
        <p:txBody>
          <a:bodyPr>
            <a:noAutofit/>
          </a:bodyPr>
          <a:lstStyle/>
          <a:p>
            <a:pPr>
              <a:lnSpc>
                <a:spcPct val="270000"/>
              </a:lnSpc>
            </a:pPr>
            <a:r>
              <a:rPr lang="en-US" sz="1800" dirty="0"/>
              <a:t>(b) all the liabilities of the amalgamating company or companies immediately before the amalgamation become the liabilities of the amalgamated company by virtue of the amalgamation; </a:t>
            </a:r>
            <a:endParaRPr lang="en-US" sz="1800" dirty="0" smtClean="0"/>
          </a:p>
          <a:p>
            <a:pPr>
              <a:lnSpc>
                <a:spcPct val="270000"/>
              </a:lnSpc>
            </a:pPr>
            <a:r>
              <a:rPr lang="en-US" sz="1800" dirty="0" smtClean="0"/>
              <a:t>(</a:t>
            </a:r>
            <a:r>
              <a:rPr lang="en-US" sz="1800" dirty="0"/>
              <a:t>c) the shareholders holding not less than three-fourths in value of the shares in the amalgamating company or companies (other than shares already held therein immediately before the amalgamation by, or by a nominee for, the amalgamated company or its subsidiary) become shareholders of the amalgamated company by virtue of the amalgamation, otherwise than as a result of the acquisition of the property of one company by another company pursuant to the purchase of such property by the other company or as a result of the distribution of such property to the other company after the winding up of the first-mentioned company;</a:t>
            </a:r>
          </a:p>
        </p:txBody>
      </p:sp>
      <p:sp>
        <p:nvSpPr>
          <p:cNvPr id="4" name="Date Placeholder 3"/>
          <p:cNvSpPr>
            <a:spLocks noGrp="1"/>
          </p:cNvSpPr>
          <p:nvPr>
            <p:ph type="dt" sz="half" idx="10"/>
          </p:nvPr>
        </p:nvSpPr>
        <p:spPr/>
        <p:txBody>
          <a:bodyPr/>
          <a:lstStyle/>
          <a:p>
            <a:fld id="{3D02B0D6-AA38-49D0-B86C-1526831D1656}" type="datetime1">
              <a:rPr lang="en-US" smtClean="0"/>
              <a:t>3/22/2025</a:t>
            </a:fld>
            <a:endParaRPr lang="en-US"/>
          </a:p>
        </p:txBody>
      </p:sp>
      <p:sp>
        <p:nvSpPr>
          <p:cNvPr id="6" name="Slide Number Placeholder 5"/>
          <p:cNvSpPr>
            <a:spLocks noGrp="1"/>
          </p:cNvSpPr>
          <p:nvPr>
            <p:ph type="sldNum" sz="quarter" idx="12"/>
          </p:nvPr>
        </p:nvSpPr>
        <p:spPr/>
        <p:txBody>
          <a:bodyPr/>
          <a:lstStyle/>
          <a:p>
            <a:fld id="{92285995-1F1A-40AC-9683-3732EB428E6A}" type="slidenum">
              <a:rPr lang="en-US" smtClean="0"/>
              <a:t>7</a:t>
            </a:fld>
            <a:endParaRPr lang="en-US" dirty="0"/>
          </a:p>
        </p:txBody>
      </p:sp>
    </p:spTree>
    <p:extLst>
      <p:ext uri="{BB962C8B-B14F-4D97-AF65-F5344CB8AC3E}">
        <p14:creationId xmlns:p14="http://schemas.microsoft.com/office/powerpoint/2010/main" val="7181011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56050"/>
          </a:xfrm>
        </p:spPr>
        <p:txBody>
          <a:bodyPr/>
          <a:lstStyle/>
          <a:p>
            <a:r>
              <a:rPr lang="en-US" dirty="0" smtClean="0"/>
              <a:t>                     ASSESSEE</a:t>
            </a:r>
            <a:endParaRPr lang="en-US" dirty="0"/>
          </a:p>
        </p:txBody>
      </p:sp>
      <p:sp>
        <p:nvSpPr>
          <p:cNvPr id="3" name="Content Placeholder 2"/>
          <p:cNvSpPr>
            <a:spLocks noGrp="1"/>
          </p:cNvSpPr>
          <p:nvPr>
            <p:ph idx="1"/>
          </p:nvPr>
        </p:nvSpPr>
        <p:spPr>
          <a:xfrm>
            <a:off x="1115568" y="1700784"/>
            <a:ext cx="11076432" cy="5157216"/>
          </a:xfrm>
        </p:spPr>
        <p:txBody>
          <a:bodyPr>
            <a:normAutofit/>
          </a:bodyPr>
          <a:lstStyle/>
          <a:p>
            <a:pPr>
              <a:lnSpc>
                <a:spcPct val="250000"/>
              </a:lnSpc>
            </a:pPr>
            <a:r>
              <a:rPr lang="en-US" dirty="0" smtClean="0"/>
              <a:t>(11) “</a:t>
            </a:r>
            <a:r>
              <a:rPr lang="en-US" dirty="0" err="1" smtClean="0"/>
              <a:t>assessee</a:t>
            </a:r>
            <a:r>
              <a:rPr lang="en-US" dirty="0" smtClean="0"/>
              <a:t>” means a person by whom any tax or any other sum of money is payable under this Act, and includes–– </a:t>
            </a:r>
          </a:p>
          <a:p>
            <a:pPr>
              <a:lnSpc>
                <a:spcPct val="250000"/>
              </a:lnSpc>
            </a:pPr>
            <a:r>
              <a:rPr lang="en-US" dirty="0" smtClean="0"/>
              <a:t>(a) every person in respect of whom any proceeding under this Act has been taken–– </a:t>
            </a:r>
          </a:p>
          <a:p>
            <a:pPr>
              <a:lnSpc>
                <a:spcPct val="250000"/>
              </a:lnSpc>
            </a:pPr>
            <a:r>
              <a:rPr lang="en-US" dirty="0" smtClean="0"/>
              <a:t>(</a:t>
            </a:r>
            <a:r>
              <a:rPr lang="en-US" dirty="0" err="1" smtClean="0"/>
              <a:t>i</a:t>
            </a:r>
            <a:r>
              <a:rPr lang="en-US" dirty="0" smtClean="0"/>
              <a:t>) for the assessment of his income or </a:t>
            </a:r>
            <a:r>
              <a:rPr lang="en-US" dirty="0"/>
              <a:t>of the loss sustained by him or refund due to him; or </a:t>
            </a:r>
            <a:endParaRPr lang="en-US" dirty="0" smtClean="0"/>
          </a:p>
          <a:p>
            <a:pPr>
              <a:lnSpc>
                <a:spcPct val="250000"/>
              </a:lnSpc>
            </a:pPr>
            <a:r>
              <a:rPr lang="en-US" dirty="0" smtClean="0"/>
              <a:t>(</a:t>
            </a:r>
            <a:r>
              <a:rPr lang="en-US" dirty="0"/>
              <a:t>ii) for the </a:t>
            </a:r>
            <a:r>
              <a:rPr lang="en-US" dirty="0" smtClean="0"/>
              <a:t>assessment </a:t>
            </a:r>
            <a:r>
              <a:rPr lang="en-US" dirty="0"/>
              <a:t>of the income of any other person in respect of which he is assessable, or of the loss sustained by such other person or refund due to such other person;</a:t>
            </a:r>
          </a:p>
        </p:txBody>
      </p:sp>
      <p:sp>
        <p:nvSpPr>
          <p:cNvPr id="4" name="Date Placeholder 3"/>
          <p:cNvSpPr>
            <a:spLocks noGrp="1"/>
          </p:cNvSpPr>
          <p:nvPr>
            <p:ph type="dt" sz="half" idx="10"/>
          </p:nvPr>
        </p:nvSpPr>
        <p:spPr/>
        <p:txBody>
          <a:bodyPr/>
          <a:lstStyle/>
          <a:p>
            <a:fld id="{1BE0D8DD-3E97-4033-9598-ECD21773103C}" type="datetime1">
              <a:rPr lang="en-US" smtClean="0"/>
              <a:t>3/22/2025</a:t>
            </a:fld>
            <a:endParaRPr lang="en-US"/>
          </a:p>
        </p:txBody>
      </p:sp>
      <p:sp>
        <p:nvSpPr>
          <p:cNvPr id="5" name="Slide Number Placeholder 4"/>
          <p:cNvSpPr>
            <a:spLocks noGrp="1"/>
          </p:cNvSpPr>
          <p:nvPr>
            <p:ph type="sldNum" sz="quarter" idx="12"/>
          </p:nvPr>
        </p:nvSpPr>
        <p:spPr/>
        <p:txBody>
          <a:bodyPr/>
          <a:lstStyle/>
          <a:p>
            <a:fld id="{92285995-1F1A-40AC-9683-3732EB428E6A}" type="slidenum">
              <a:rPr lang="en-US" smtClean="0"/>
              <a:t>8</a:t>
            </a:fld>
            <a:endParaRPr lang="en-US"/>
          </a:p>
        </p:txBody>
      </p:sp>
    </p:spTree>
    <p:extLst>
      <p:ext uri="{BB962C8B-B14F-4D97-AF65-F5344CB8AC3E}">
        <p14:creationId xmlns:p14="http://schemas.microsoft.com/office/powerpoint/2010/main" val="3334659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1417320" y="2133600"/>
            <a:ext cx="10087292" cy="3777622"/>
          </a:xfrm>
        </p:spPr>
        <p:txBody>
          <a:bodyPr/>
          <a:lstStyle/>
          <a:p>
            <a:pPr>
              <a:lnSpc>
                <a:spcPct val="250000"/>
              </a:lnSpc>
            </a:pPr>
            <a:r>
              <a:rPr lang="en-US" dirty="0"/>
              <a:t>(b) every person who is deemed to be an </a:t>
            </a:r>
            <a:r>
              <a:rPr lang="en-US" dirty="0" err="1"/>
              <a:t>assessee</a:t>
            </a:r>
            <a:r>
              <a:rPr lang="en-US" dirty="0"/>
              <a:t> under this Act; </a:t>
            </a:r>
            <a:endParaRPr lang="en-US" dirty="0" smtClean="0"/>
          </a:p>
          <a:p>
            <a:pPr>
              <a:lnSpc>
                <a:spcPct val="250000"/>
              </a:lnSpc>
            </a:pPr>
            <a:r>
              <a:rPr lang="en-US" dirty="0" smtClean="0"/>
              <a:t>(</a:t>
            </a:r>
            <a:r>
              <a:rPr lang="en-US" dirty="0"/>
              <a:t>c) every person who is deemed to be an </a:t>
            </a:r>
            <a:r>
              <a:rPr lang="en-US" dirty="0" err="1"/>
              <a:t>assessee</a:t>
            </a:r>
            <a:r>
              <a:rPr lang="en-US" dirty="0"/>
              <a:t> in default under </a:t>
            </a:r>
            <a:r>
              <a:rPr lang="en-US" dirty="0" smtClean="0"/>
              <a:t>this act.</a:t>
            </a:r>
            <a:endParaRPr lang="en-US" dirty="0"/>
          </a:p>
        </p:txBody>
      </p:sp>
      <p:sp>
        <p:nvSpPr>
          <p:cNvPr id="4" name="Date Placeholder 3"/>
          <p:cNvSpPr>
            <a:spLocks noGrp="1"/>
          </p:cNvSpPr>
          <p:nvPr>
            <p:ph type="dt" sz="half" idx="10"/>
          </p:nvPr>
        </p:nvSpPr>
        <p:spPr/>
        <p:txBody>
          <a:bodyPr/>
          <a:lstStyle/>
          <a:p>
            <a:fld id="{1BE0D8DD-3E97-4033-9598-ECD21773103C}" type="datetime1">
              <a:rPr lang="en-US" smtClean="0"/>
              <a:t>3/22/2025</a:t>
            </a:fld>
            <a:endParaRPr lang="en-US"/>
          </a:p>
        </p:txBody>
      </p:sp>
      <p:sp>
        <p:nvSpPr>
          <p:cNvPr id="5" name="Slide Number Placeholder 4"/>
          <p:cNvSpPr>
            <a:spLocks noGrp="1"/>
          </p:cNvSpPr>
          <p:nvPr>
            <p:ph type="sldNum" sz="quarter" idx="12"/>
          </p:nvPr>
        </p:nvSpPr>
        <p:spPr/>
        <p:txBody>
          <a:bodyPr/>
          <a:lstStyle/>
          <a:p>
            <a:fld id="{92285995-1F1A-40AC-9683-3732EB428E6A}" type="slidenum">
              <a:rPr lang="en-US" smtClean="0"/>
              <a:t>9</a:t>
            </a:fld>
            <a:endParaRPr lang="en-US"/>
          </a:p>
        </p:txBody>
      </p:sp>
    </p:spTree>
    <p:extLst>
      <p:ext uri="{BB962C8B-B14F-4D97-AF65-F5344CB8AC3E}">
        <p14:creationId xmlns:p14="http://schemas.microsoft.com/office/powerpoint/2010/main" val="3754616874"/>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211</TotalTime>
  <Words>2705</Words>
  <Application>Microsoft Office PowerPoint</Application>
  <PresentationFormat>Widescreen</PresentationFormat>
  <Paragraphs>213</Paragraphs>
  <Slides>31</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31</vt:i4>
      </vt:variant>
    </vt:vector>
  </HeadingPairs>
  <TitlesOfParts>
    <vt:vector size="39" baseType="lpstr">
      <vt:lpstr>Arial</vt:lpstr>
      <vt:lpstr>Blackadder ITC</vt:lpstr>
      <vt:lpstr>Bradley Hand ITC</vt:lpstr>
      <vt:lpstr>Calibri</vt:lpstr>
      <vt:lpstr>Century Gothic</vt:lpstr>
      <vt:lpstr>Wingdings</vt:lpstr>
      <vt:lpstr>Wingdings 3</vt:lpstr>
      <vt:lpstr>Wisp</vt:lpstr>
      <vt:lpstr>    </vt:lpstr>
      <vt:lpstr>  INCOME TAX BILL</vt:lpstr>
      <vt:lpstr>BIFERGATION OF INCOME TAX BILL-2025</vt:lpstr>
      <vt:lpstr>                               CHAPTER - I</vt:lpstr>
      <vt:lpstr>            DEFINATIONS</vt:lpstr>
      <vt:lpstr>PowerPoint Presentation</vt:lpstr>
      <vt:lpstr>PowerPoint Presentation</vt:lpstr>
      <vt:lpstr>                     ASSESSEE</vt:lpstr>
      <vt:lpstr>PowerPoint Presentation</vt:lpstr>
      <vt:lpstr>ASSESSING OFFICER</vt:lpstr>
      <vt:lpstr>            BOOKS OF ACCOUNTS</vt:lpstr>
      <vt:lpstr>                   CAPITAL ASSETS</vt:lpstr>
      <vt:lpstr>PowerPoint Presentation</vt:lpstr>
      <vt:lpstr>PowerPoint Presentation</vt:lpstr>
      <vt:lpstr>           VIRTUAL DIGITAL ASSET</vt:lpstr>
      <vt:lpstr>PowerPoint Presentation</vt:lpstr>
      <vt:lpstr>                       CHAPTER-II</vt:lpstr>
      <vt:lpstr>                   INCOME TAX</vt:lpstr>
      <vt:lpstr>               RESIDENT OF INDIA</vt:lpstr>
      <vt:lpstr>           ACCOUNTING PERIOD</vt:lpstr>
      <vt:lpstr>                       CHAPTER IV</vt:lpstr>
      <vt:lpstr>                          SALARY</vt:lpstr>
      <vt:lpstr>      Income from house property</vt:lpstr>
      <vt:lpstr>Profits and gains of business or profession</vt:lpstr>
      <vt:lpstr>                  Capital gains</vt:lpstr>
      <vt:lpstr>Income from other sources</vt:lpstr>
      <vt:lpstr>PowerPoint Presentation</vt:lpstr>
      <vt:lpstr>                                CHAPTER VII  SET OFF, OR CARRY FORWARD AND SET OFF OF LOSSES</vt:lpstr>
      <vt:lpstr>    DEFINATION OF ACCOUNTANT</vt:lpstr>
      <vt:lpstr>WHAT SHOULD BE DEFINATION OF ACCOUNTANT UNDER SECTION 513(3)(B)</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INCOME TAX BILL</dc:title>
  <dc:creator>DELL</dc:creator>
  <cp:lastModifiedBy>User</cp:lastModifiedBy>
  <cp:revision>48</cp:revision>
  <cp:lastPrinted>2025-03-22T10:25:29Z</cp:lastPrinted>
  <dcterms:created xsi:type="dcterms:W3CDTF">2025-03-15T10:04:06Z</dcterms:created>
  <dcterms:modified xsi:type="dcterms:W3CDTF">2025-03-22T10:30:25Z</dcterms:modified>
</cp:coreProperties>
</file>